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0" r:id="rId3"/>
    <p:sldId id="262" r:id="rId4"/>
    <p:sldId id="290" r:id="rId5"/>
    <p:sldId id="293" r:id="rId6"/>
    <p:sldId id="275"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7D9E"/>
    <a:srgbClr val="2CBF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7EBFF8-32CE-41D4-9F86-86802B9E566C}" v="75" dt="2023-08-02T11:14:57.7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44" autoAdjust="0"/>
    <p:restoredTop sz="94660"/>
  </p:normalViewPr>
  <p:slideViewPr>
    <p:cSldViewPr snapToGrid="0">
      <p:cViewPr varScale="1">
        <p:scale>
          <a:sx n="59" d="100"/>
          <a:sy n="59" d="100"/>
        </p:scale>
        <p:origin x="119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173706-06CB-4BD8-84EF-9567692F309B}"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EE39AA26-B65C-4893-9C0F-C4172F02A4B5}">
      <dgm:prSet phldrT="[Text]" custT="1"/>
      <dgm:spPr/>
      <dgm:t>
        <a:bodyPr/>
        <a:lstStyle/>
        <a:p>
          <a:r>
            <a:rPr lang="es-US" sz="5400" dirty="0"/>
            <a:t>Estar Actualizado </a:t>
          </a:r>
          <a:endParaRPr lang="en-US" sz="5400" dirty="0"/>
        </a:p>
      </dgm:t>
    </dgm:pt>
    <dgm:pt modelId="{5D489FD4-BFF9-452F-927A-CBE3C813AF9E}" type="parTrans" cxnId="{18BE5392-98E5-48F6-816E-8B616A2F0366}">
      <dgm:prSet/>
      <dgm:spPr/>
      <dgm:t>
        <a:bodyPr/>
        <a:lstStyle/>
        <a:p>
          <a:endParaRPr lang="en-US"/>
        </a:p>
      </dgm:t>
    </dgm:pt>
    <dgm:pt modelId="{E5593DA2-DF7D-426B-84C4-04D5B80ED117}" type="sibTrans" cxnId="{18BE5392-98E5-48F6-816E-8B616A2F0366}">
      <dgm:prSet/>
      <dgm:spPr/>
      <dgm:t>
        <a:bodyPr/>
        <a:lstStyle/>
        <a:p>
          <a:endParaRPr lang="en-US"/>
        </a:p>
      </dgm:t>
    </dgm:pt>
    <dgm:pt modelId="{89C4564E-402B-4146-9C00-C5D733D81443}">
      <dgm:prSet phldrT="[Text]" custT="1"/>
      <dgm:spPr/>
      <dgm:t>
        <a:bodyPr/>
        <a:lstStyle/>
        <a:p>
          <a:r>
            <a:rPr lang="es-US" sz="5400" dirty="0"/>
            <a:t>Nutrir La Curiosidad </a:t>
          </a:r>
          <a:endParaRPr lang="en-US" sz="5400" dirty="0"/>
        </a:p>
      </dgm:t>
    </dgm:pt>
    <dgm:pt modelId="{76C3FD84-9388-4ABC-9FCD-93482E703842}" type="parTrans" cxnId="{110C6422-A6D2-46B5-9B2E-2B90BD4FBCDF}">
      <dgm:prSet/>
      <dgm:spPr/>
      <dgm:t>
        <a:bodyPr/>
        <a:lstStyle/>
        <a:p>
          <a:endParaRPr lang="en-US"/>
        </a:p>
      </dgm:t>
    </dgm:pt>
    <dgm:pt modelId="{B0BF3C38-A825-428A-934A-ED70F4916F0B}" type="sibTrans" cxnId="{110C6422-A6D2-46B5-9B2E-2B90BD4FBCDF}">
      <dgm:prSet/>
      <dgm:spPr/>
      <dgm:t>
        <a:bodyPr/>
        <a:lstStyle/>
        <a:p>
          <a:endParaRPr lang="en-US"/>
        </a:p>
      </dgm:t>
    </dgm:pt>
    <dgm:pt modelId="{DD064D80-54D5-4673-B1AD-96F49793A04B}">
      <dgm:prSet phldrT="[Text]" custT="1"/>
      <dgm:spPr/>
      <dgm:t>
        <a:bodyPr/>
        <a:lstStyle/>
        <a:p>
          <a:r>
            <a:rPr lang="en-US" sz="5400" dirty="0" err="1"/>
            <a:t>Poner</a:t>
          </a:r>
          <a:r>
            <a:rPr lang="en-US" sz="5400" dirty="0"/>
            <a:t> </a:t>
          </a:r>
          <a:r>
            <a:rPr lang="en-US" sz="5400" dirty="0" err="1"/>
            <a:t>Prioridad</a:t>
          </a:r>
          <a:r>
            <a:rPr lang="en-US" sz="5400" dirty="0"/>
            <a:t> </a:t>
          </a:r>
          <a:r>
            <a:rPr lang="en-US" sz="5400" dirty="0" err="1"/>
            <a:t>en</a:t>
          </a:r>
          <a:r>
            <a:rPr lang="en-US" sz="5400" dirty="0"/>
            <a:t> La </a:t>
          </a:r>
          <a:r>
            <a:rPr lang="en-US" sz="5400" dirty="0" err="1"/>
            <a:t>Conexion</a:t>
          </a:r>
          <a:endParaRPr lang="en-US" sz="5400" dirty="0"/>
        </a:p>
      </dgm:t>
    </dgm:pt>
    <dgm:pt modelId="{8A257F78-6110-45E7-8201-21B1446B8F01}" type="parTrans" cxnId="{699A4B0E-0E53-442D-9528-520ED98DC301}">
      <dgm:prSet/>
      <dgm:spPr/>
      <dgm:t>
        <a:bodyPr/>
        <a:lstStyle/>
        <a:p>
          <a:endParaRPr lang="en-US"/>
        </a:p>
      </dgm:t>
    </dgm:pt>
    <dgm:pt modelId="{85067909-B599-4E91-86EF-F96F7EBE775B}" type="sibTrans" cxnId="{699A4B0E-0E53-442D-9528-520ED98DC301}">
      <dgm:prSet/>
      <dgm:spPr/>
      <dgm:t>
        <a:bodyPr/>
        <a:lstStyle/>
        <a:p>
          <a:endParaRPr lang="en-US"/>
        </a:p>
      </dgm:t>
    </dgm:pt>
    <dgm:pt modelId="{B6020506-3BC6-4C8C-BE6D-C8F8CD530C7E}">
      <dgm:prSet phldrT="[Text]" custT="1"/>
      <dgm:spPr/>
      <dgm:t>
        <a:bodyPr/>
        <a:lstStyle/>
        <a:p>
          <a:r>
            <a:rPr lang="es-US" sz="5400" dirty="0"/>
            <a:t>Iniciar El Reto </a:t>
          </a:r>
          <a:endParaRPr lang="en-US" sz="5400" dirty="0"/>
        </a:p>
      </dgm:t>
    </dgm:pt>
    <dgm:pt modelId="{C9359B57-F326-4022-9898-7132624044AC}" type="parTrans" cxnId="{5E1B04E7-E231-4541-B80B-C290E16BBC61}">
      <dgm:prSet/>
      <dgm:spPr/>
      <dgm:t>
        <a:bodyPr/>
        <a:lstStyle/>
        <a:p>
          <a:endParaRPr lang="en-US"/>
        </a:p>
      </dgm:t>
    </dgm:pt>
    <dgm:pt modelId="{2FB5041F-63D2-44A6-B69F-2B9C54DBFF8A}" type="sibTrans" cxnId="{5E1B04E7-E231-4541-B80B-C290E16BBC61}">
      <dgm:prSet/>
      <dgm:spPr/>
      <dgm:t>
        <a:bodyPr/>
        <a:lstStyle/>
        <a:p>
          <a:endParaRPr lang="en-US"/>
        </a:p>
      </dgm:t>
    </dgm:pt>
    <dgm:pt modelId="{A0A2DC65-2564-48DE-B06A-E989B6ED2BF5}">
      <dgm:prSet phldrT="[Text]" custT="1"/>
      <dgm:spPr/>
      <dgm:t>
        <a:bodyPr/>
        <a:lstStyle/>
        <a:p>
          <a:r>
            <a:rPr lang="es-US" sz="5400" dirty="0"/>
            <a:t>Valorar La </a:t>
          </a:r>
          <a:r>
            <a:rPr lang="es-US" sz="5400" dirty="0" err="1"/>
            <a:t>Colaboracion</a:t>
          </a:r>
          <a:r>
            <a:rPr lang="es-US" sz="5400" dirty="0"/>
            <a:t> </a:t>
          </a:r>
          <a:endParaRPr lang="en-US" sz="5400" dirty="0"/>
        </a:p>
      </dgm:t>
    </dgm:pt>
    <dgm:pt modelId="{42BE206E-8DCB-48BB-B3AC-38570E6652E8}" type="parTrans" cxnId="{15EE1E21-FA9C-44A8-A261-04BB8E0976B2}">
      <dgm:prSet/>
      <dgm:spPr/>
      <dgm:t>
        <a:bodyPr/>
        <a:lstStyle/>
        <a:p>
          <a:endParaRPr lang="en-US"/>
        </a:p>
      </dgm:t>
    </dgm:pt>
    <dgm:pt modelId="{62ECE7FF-7D76-4312-9EC3-5CA650A1B49F}" type="sibTrans" cxnId="{15EE1E21-FA9C-44A8-A261-04BB8E0976B2}">
      <dgm:prSet/>
      <dgm:spPr/>
      <dgm:t>
        <a:bodyPr/>
        <a:lstStyle/>
        <a:p>
          <a:endParaRPr lang="en-US"/>
        </a:p>
      </dgm:t>
    </dgm:pt>
    <dgm:pt modelId="{287F254A-AB7B-4892-8051-086CA264CC20}" type="pres">
      <dgm:prSet presAssocID="{B3173706-06CB-4BD8-84EF-9567692F309B}" presName="linear" presStyleCnt="0">
        <dgm:presLayoutVars>
          <dgm:animLvl val="lvl"/>
          <dgm:resizeHandles val="exact"/>
        </dgm:presLayoutVars>
      </dgm:prSet>
      <dgm:spPr/>
    </dgm:pt>
    <dgm:pt modelId="{CB9F539B-C15A-46C4-988A-76EF77DE2E04}" type="pres">
      <dgm:prSet presAssocID="{EE39AA26-B65C-4893-9C0F-C4172F02A4B5}" presName="parentText" presStyleLbl="node1" presStyleIdx="0" presStyleCnt="5">
        <dgm:presLayoutVars>
          <dgm:chMax val="0"/>
          <dgm:bulletEnabled val="1"/>
        </dgm:presLayoutVars>
      </dgm:prSet>
      <dgm:spPr/>
    </dgm:pt>
    <dgm:pt modelId="{98094E2E-96FA-49D5-9EDC-22885F883A99}" type="pres">
      <dgm:prSet presAssocID="{E5593DA2-DF7D-426B-84C4-04D5B80ED117}" presName="spacer" presStyleCnt="0"/>
      <dgm:spPr/>
    </dgm:pt>
    <dgm:pt modelId="{35F8782F-0452-40FD-90AC-E3374B851809}" type="pres">
      <dgm:prSet presAssocID="{89C4564E-402B-4146-9C00-C5D733D81443}" presName="parentText" presStyleLbl="node1" presStyleIdx="1" presStyleCnt="5">
        <dgm:presLayoutVars>
          <dgm:chMax val="0"/>
          <dgm:bulletEnabled val="1"/>
        </dgm:presLayoutVars>
      </dgm:prSet>
      <dgm:spPr/>
    </dgm:pt>
    <dgm:pt modelId="{420AF5C2-422F-4A73-933A-C855119807B1}" type="pres">
      <dgm:prSet presAssocID="{B0BF3C38-A825-428A-934A-ED70F4916F0B}" presName="spacer" presStyleCnt="0"/>
      <dgm:spPr/>
    </dgm:pt>
    <dgm:pt modelId="{B1845545-C38E-4DBD-B64E-07A2B6537181}" type="pres">
      <dgm:prSet presAssocID="{DD064D80-54D5-4673-B1AD-96F49793A04B}" presName="parentText" presStyleLbl="node1" presStyleIdx="2" presStyleCnt="5">
        <dgm:presLayoutVars>
          <dgm:chMax val="0"/>
          <dgm:bulletEnabled val="1"/>
        </dgm:presLayoutVars>
      </dgm:prSet>
      <dgm:spPr/>
    </dgm:pt>
    <dgm:pt modelId="{66A869ED-85BD-4350-9B56-1438C2D98438}" type="pres">
      <dgm:prSet presAssocID="{85067909-B599-4E91-86EF-F96F7EBE775B}" presName="spacer" presStyleCnt="0"/>
      <dgm:spPr/>
    </dgm:pt>
    <dgm:pt modelId="{924CD953-3D90-4E0E-9ABA-BC8446E432DA}" type="pres">
      <dgm:prSet presAssocID="{B6020506-3BC6-4C8C-BE6D-C8F8CD530C7E}" presName="parentText" presStyleLbl="node1" presStyleIdx="3" presStyleCnt="5">
        <dgm:presLayoutVars>
          <dgm:chMax val="0"/>
          <dgm:bulletEnabled val="1"/>
        </dgm:presLayoutVars>
      </dgm:prSet>
      <dgm:spPr/>
    </dgm:pt>
    <dgm:pt modelId="{7B848F78-27C0-4D27-877A-5A2E238A23AB}" type="pres">
      <dgm:prSet presAssocID="{2FB5041F-63D2-44A6-B69F-2B9C54DBFF8A}" presName="spacer" presStyleCnt="0"/>
      <dgm:spPr/>
    </dgm:pt>
    <dgm:pt modelId="{5D26943E-2426-48B9-9812-16F88C6A2FC9}" type="pres">
      <dgm:prSet presAssocID="{A0A2DC65-2564-48DE-B06A-E989B6ED2BF5}" presName="parentText" presStyleLbl="node1" presStyleIdx="4" presStyleCnt="5">
        <dgm:presLayoutVars>
          <dgm:chMax val="0"/>
          <dgm:bulletEnabled val="1"/>
        </dgm:presLayoutVars>
      </dgm:prSet>
      <dgm:spPr/>
    </dgm:pt>
  </dgm:ptLst>
  <dgm:cxnLst>
    <dgm:cxn modelId="{699A4B0E-0E53-442D-9528-520ED98DC301}" srcId="{B3173706-06CB-4BD8-84EF-9567692F309B}" destId="{DD064D80-54D5-4673-B1AD-96F49793A04B}" srcOrd="2" destOrd="0" parTransId="{8A257F78-6110-45E7-8201-21B1446B8F01}" sibTransId="{85067909-B599-4E91-86EF-F96F7EBE775B}"/>
    <dgm:cxn modelId="{C260020F-27D8-4236-B972-3A926BC42E8A}" type="presOf" srcId="{DD064D80-54D5-4673-B1AD-96F49793A04B}" destId="{B1845545-C38E-4DBD-B64E-07A2B6537181}" srcOrd="0" destOrd="0" presId="urn:microsoft.com/office/officeart/2005/8/layout/vList2"/>
    <dgm:cxn modelId="{15EE1E21-FA9C-44A8-A261-04BB8E0976B2}" srcId="{B3173706-06CB-4BD8-84EF-9567692F309B}" destId="{A0A2DC65-2564-48DE-B06A-E989B6ED2BF5}" srcOrd="4" destOrd="0" parTransId="{42BE206E-8DCB-48BB-B3AC-38570E6652E8}" sibTransId="{62ECE7FF-7D76-4312-9EC3-5CA650A1B49F}"/>
    <dgm:cxn modelId="{110C6422-A6D2-46B5-9B2E-2B90BD4FBCDF}" srcId="{B3173706-06CB-4BD8-84EF-9567692F309B}" destId="{89C4564E-402B-4146-9C00-C5D733D81443}" srcOrd="1" destOrd="0" parTransId="{76C3FD84-9388-4ABC-9FCD-93482E703842}" sibTransId="{B0BF3C38-A825-428A-934A-ED70F4916F0B}"/>
    <dgm:cxn modelId="{0598FF28-CA70-43A0-9AB3-4B0A06BF1A74}" type="presOf" srcId="{EE39AA26-B65C-4893-9C0F-C4172F02A4B5}" destId="{CB9F539B-C15A-46C4-988A-76EF77DE2E04}" srcOrd="0" destOrd="0" presId="urn:microsoft.com/office/officeart/2005/8/layout/vList2"/>
    <dgm:cxn modelId="{E5F4BB5B-EC58-4FE3-BE48-F4C26734D367}" type="presOf" srcId="{B6020506-3BC6-4C8C-BE6D-C8F8CD530C7E}" destId="{924CD953-3D90-4E0E-9ABA-BC8446E432DA}" srcOrd="0" destOrd="0" presId="urn:microsoft.com/office/officeart/2005/8/layout/vList2"/>
    <dgm:cxn modelId="{7C244B68-37B1-418B-8D06-FF8CD8878E04}" type="presOf" srcId="{A0A2DC65-2564-48DE-B06A-E989B6ED2BF5}" destId="{5D26943E-2426-48B9-9812-16F88C6A2FC9}" srcOrd="0" destOrd="0" presId="urn:microsoft.com/office/officeart/2005/8/layout/vList2"/>
    <dgm:cxn modelId="{26AF1885-1C50-4E4D-901A-13908A76A6AC}" type="presOf" srcId="{89C4564E-402B-4146-9C00-C5D733D81443}" destId="{35F8782F-0452-40FD-90AC-E3374B851809}" srcOrd="0" destOrd="0" presId="urn:microsoft.com/office/officeart/2005/8/layout/vList2"/>
    <dgm:cxn modelId="{18BE5392-98E5-48F6-816E-8B616A2F0366}" srcId="{B3173706-06CB-4BD8-84EF-9567692F309B}" destId="{EE39AA26-B65C-4893-9C0F-C4172F02A4B5}" srcOrd="0" destOrd="0" parTransId="{5D489FD4-BFF9-452F-927A-CBE3C813AF9E}" sibTransId="{E5593DA2-DF7D-426B-84C4-04D5B80ED117}"/>
    <dgm:cxn modelId="{5E1B04E7-E231-4541-B80B-C290E16BBC61}" srcId="{B3173706-06CB-4BD8-84EF-9567692F309B}" destId="{B6020506-3BC6-4C8C-BE6D-C8F8CD530C7E}" srcOrd="3" destOrd="0" parTransId="{C9359B57-F326-4022-9898-7132624044AC}" sibTransId="{2FB5041F-63D2-44A6-B69F-2B9C54DBFF8A}"/>
    <dgm:cxn modelId="{5CA656FD-CDF5-4B64-AE0D-E63F50C7985B}" type="presOf" srcId="{B3173706-06CB-4BD8-84EF-9567692F309B}" destId="{287F254A-AB7B-4892-8051-086CA264CC20}" srcOrd="0" destOrd="0" presId="urn:microsoft.com/office/officeart/2005/8/layout/vList2"/>
    <dgm:cxn modelId="{61FFBCDE-3001-4014-A289-C2D4DB469EBE}" type="presParOf" srcId="{287F254A-AB7B-4892-8051-086CA264CC20}" destId="{CB9F539B-C15A-46C4-988A-76EF77DE2E04}" srcOrd="0" destOrd="0" presId="urn:microsoft.com/office/officeart/2005/8/layout/vList2"/>
    <dgm:cxn modelId="{861B52DE-5773-4B38-B9FA-E09D594B18BC}" type="presParOf" srcId="{287F254A-AB7B-4892-8051-086CA264CC20}" destId="{98094E2E-96FA-49D5-9EDC-22885F883A99}" srcOrd="1" destOrd="0" presId="urn:microsoft.com/office/officeart/2005/8/layout/vList2"/>
    <dgm:cxn modelId="{DA4EB021-5BBA-460F-A0A7-D10BB41B47DA}" type="presParOf" srcId="{287F254A-AB7B-4892-8051-086CA264CC20}" destId="{35F8782F-0452-40FD-90AC-E3374B851809}" srcOrd="2" destOrd="0" presId="urn:microsoft.com/office/officeart/2005/8/layout/vList2"/>
    <dgm:cxn modelId="{0EB34825-546F-47FB-956D-17087D38D06E}" type="presParOf" srcId="{287F254A-AB7B-4892-8051-086CA264CC20}" destId="{420AF5C2-422F-4A73-933A-C855119807B1}" srcOrd="3" destOrd="0" presId="urn:microsoft.com/office/officeart/2005/8/layout/vList2"/>
    <dgm:cxn modelId="{BF288960-A198-451E-A3B5-2A391FC210F8}" type="presParOf" srcId="{287F254A-AB7B-4892-8051-086CA264CC20}" destId="{B1845545-C38E-4DBD-B64E-07A2B6537181}" srcOrd="4" destOrd="0" presId="urn:microsoft.com/office/officeart/2005/8/layout/vList2"/>
    <dgm:cxn modelId="{3BA1B06B-7CB9-4CA7-B3B1-A542A4184145}" type="presParOf" srcId="{287F254A-AB7B-4892-8051-086CA264CC20}" destId="{66A869ED-85BD-4350-9B56-1438C2D98438}" srcOrd="5" destOrd="0" presId="urn:microsoft.com/office/officeart/2005/8/layout/vList2"/>
    <dgm:cxn modelId="{AE52374E-68DA-40B9-AC7A-37B8DF49374C}" type="presParOf" srcId="{287F254A-AB7B-4892-8051-086CA264CC20}" destId="{924CD953-3D90-4E0E-9ABA-BC8446E432DA}" srcOrd="6" destOrd="0" presId="urn:microsoft.com/office/officeart/2005/8/layout/vList2"/>
    <dgm:cxn modelId="{99982CA0-13C5-4440-842B-1D97FD8FCB2D}" type="presParOf" srcId="{287F254A-AB7B-4892-8051-086CA264CC20}" destId="{7B848F78-27C0-4D27-877A-5A2E238A23AB}" srcOrd="7" destOrd="0" presId="urn:microsoft.com/office/officeart/2005/8/layout/vList2"/>
    <dgm:cxn modelId="{C19C8A91-201F-4D9D-928B-B996C93FFB57}" type="presParOf" srcId="{287F254A-AB7B-4892-8051-086CA264CC20}" destId="{5D26943E-2426-48B9-9812-16F88C6A2FC9}"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F539B-C15A-46C4-988A-76EF77DE2E04}">
      <dsp:nvSpPr>
        <dsp:cNvPr id="0" name=""/>
        <dsp:cNvSpPr/>
      </dsp:nvSpPr>
      <dsp:spPr>
        <a:xfrm>
          <a:off x="0" y="1003"/>
          <a:ext cx="10511118" cy="863789"/>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s-US" sz="5400" kern="1200" dirty="0"/>
            <a:t>Estar Actualizado </a:t>
          </a:r>
          <a:endParaRPr lang="en-US" sz="5400" kern="1200" dirty="0"/>
        </a:p>
      </dsp:txBody>
      <dsp:txXfrm>
        <a:off x="42167" y="43170"/>
        <a:ext cx="10426784" cy="779455"/>
      </dsp:txXfrm>
    </dsp:sp>
    <dsp:sp modelId="{35F8782F-0452-40FD-90AC-E3374B851809}">
      <dsp:nvSpPr>
        <dsp:cNvPr id="0" name=""/>
        <dsp:cNvSpPr/>
      </dsp:nvSpPr>
      <dsp:spPr>
        <a:xfrm>
          <a:off x="0" y="874284"/>
          <a:ext cx="10511118" cy="863789"/>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s-US" sz="5400" kern="1200" dirty="0"/>
            <a:t>Nutrir La Curiosidad </a:t>
          </a:r>
          <a:endParaRPr lang="en-US" sz="5400" kern="1200" dirty="0"/>
        </a:p>
      </dsp:txBody>
      <dsp:txXfrm>
        <a:off x="42167" y="916451"/>
        <a:ext cx="10426784" cy="779455"/>
      </dsp:txXfrm>
    </dsp:sp>
    <dsp:sp modelId="{B1845545-C38E-4DBD-B64E-07A2B6537181}">
      <dsp:nvSpPr>
        <dsp:cNvPr id="0" name=""/>
        <dsp:cNvSpPr/>
      </dsp:nvSpPr>
      <dsp:spPr>
        <a:xfrm>
          <a:off x="0" y="1747565"/>
          <a:ext cx="10511118" cy="863789"/>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n-US" sz="5400" kern="1200" dirty="0" err="1"/>
            <a:t>Poner</a:t>
          </a:r>
          <a:r>
            <a:rPr lang="en-US" sz="5400" kern="1200" dirty="0"/>
            <a:t> </a:t>
          </a:r>
          <a:r>
            <a:rPr lang="en-US" sz="5400" kern="1200" dirty="0" err="1"/>
            <a:t>Prioridad</a:t>
          </a:r>
          <a:r>
            <a:rPr lang="en-US" sz="5400" kern="1200" dirty="0"/>
            <a:t> </a:t>
          </a:r>
          <a:r>
            <a:rPr lang="en-US" sz="5400" kern="1200" dirty="0" err="1"/>
            <a:t>en</a:t>
          </a:r>
          <a:r>
            <a:rPr lang="en-US" sz="5400" kern="1200" dirty="0"/>
            <a:t> La </a:t>
          </a:r>
          <a:r>
            <a:rPr lang="en-US" sz="5400" kern="1200" dirty="0" err="1"/>
            <a:t>Conexion</a:t>
          </a:r>
          <a:endParaRPr lang="en-US" sz="5400" kern="1200" dirty="0"/>
        </a:p>
      </dsp:txBody>
      <dsp:txXfrm>
        <a:off x="42167" y="1789732"/>
        <a:ext cx="10426784" cy="779455"/>
      </dsp:txXfrm>
    </dsp:sp>
    <dsp:sp modelId="{924CD953-3D90-4E0E-9ABA-BC8446E432DA}">
      <dsp:nvSpPr>
        <dsp:cNvPr id="0" name=""/>
        <dsp:cNvSpPr/>
      </dsp:nvSpPr>
      <dsp:spPr>
        <a:xfrm>
          <a:off x="0" y="2620847"/>
          <a:ext cx="10511118" cy="863789"/>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s-US" sz="5400" kern="1200" dirty="0"/>
            <a:t>Iniciar El Reto </a:t>
          </a:r>
          <a:endParaRPr lang="en-US" sz="5400" kern="1200" dirty="0"/>
        </a:p>
      </dsp:txBody>
      <dsp:txXfrm>
        <a:off x="42167" y="2663014"/>
        <a:ext cx="10426784" cy="779455"/>
      </dsp:txXfrm>
    </dsp:sp>
    <dsp:sp modelId="{5D26943E-2426-48B9-9812-16F88C6A2FC9}">
      <dsp:nvSpPr>
        <dsp:cNvPr id="0" name=""/>
        <dsp:cNvSpPr/>
      </dsp:nvSpPr>
      <dsp:spPr>
        <a:xfrm>
          <a:off x="0" y="3494128"/>
          <a:ext cx="10511118" cy="863789"/>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s-US" sz="5400" kern="1200" dirty="0"/>
            <a:t>Valorar La </a:t>
          </a:r>
          <a:r>
            <a:rPr lang="es-US" sz="5400" kern="1200" dirty="0" err="1"/>
            <a:t>Colaboracion</a:t>
          </a:r>
          <a:r>
            <a:rPr lang="es-US" sz="5400" kern="1200" dirty="0"/>
            <a:t> </a:t>
          </a:r>
          <a:endParaRPr lang="en-US" sz="5400" kern="1200" dirty="0"/>
        </a:p>
      </dsp:txBody>
      <dsp:txXfrm>
        <a:off x="42167" y="3536295"/>
        <a:ext cx="10426784" cy="7794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A059C5-841A-4713-B966-83CC9E85DC69}" type="datetimeFigureOut">
              <a:rPr lang="en-US" smtClean="0"/>
              <a:t>8/7/2023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80A454-CC5F-4608-B718-5CF10B5A9631}" type="slidenum">
              <a:rPr lang="en-US" smtClean="0"/>
              <a:t>‹#›</a:t>
            </a:fld>
            <a:endParaRPr lang="en-US"/>
          </a:p>
        </p:txBody>
      </p:sp>
    </p:spTree>
    <p:extLst>
      <p:ext uri="{BB962C8B-B14F-4D97-AF65-F5344CB8AC3E}">
        <p14:creationId xmlns:p14="http://schemas.microsoft.com/office/powerpoint/2010/main" val="3353007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Here’s what we will attempt to cover this morning. </a:t>
            </a:r>
          </a:p>
          <a:p>
            <a:endParaRPr lang="en-US"/>
          </a:p>
          <a:p>
            <a:r>
              <a:rPr lang="en-US"/>
              <a:t>[Read]</a:t>
            </a:r>
          </a:p>
          <a:p>
            <a:endParaRPr lang="en-US"/>
          </a:p>
          <a:p>
            <a:r>
              <a:rPr lang="en-US"/>
              <a:t>Take notes and write questions.</a:t>
            </a:r>
          </a:p>
          <a:p>
            <a:endParaRPr lang="en-US"/>
          </a:p>
          <a:p>
            <a:r>
              <a:rPr lang="en-US"/>
              <a:t>I will email you the outline later. </a:t>
            </a:r>
          </a:p>
          <a:p>
            <a:endParaRPr lang="en-US"/>
          </a:p>
          <a:p>
            <a:r>
              <a:rPr lang="en-US"/>
              <a:t>Will stop after each for some Q&amp;A.</a:t>
            </a:r>
          </a:p>
          <a:p>
            <a:endParaRPr lang="en-US"/>
          </a:p>
          <a:p>
            <a:r>
              <a:rPr lang="en-US"/>
              <a:t>Let’s dive in…</a:t>
            </a:r>
          </a:p>
        </p:txBody>
      </p:sp>
      <p:sp>
        <p:nvSpPr>
          <p:cNvPr id="4" name="Slide Number Placeholder 3"/>
          <p:cNvSpPr>
            <a:spLocks noGrp="1"/>
          </p:cNvSpPr>
          <p:nvPr>
            <p:ph type="sldNum" sz="quarter" idx="5"/>
          </p:nvPr>
        </p:nvSpPr>
        <p:spPr/>
        <p:txBody>
          <a:bodyPr/>
          <a:lstStyle/>
          <a:p>
            <a:fld id="{8380A454-CC5F-4608-B718-5CF10B5A9631}" type="slidenum">
              <a:rPr lang="en-US" smtClean="0"/>
              <a:t>2</a:t>
            </a:fld>
            <a:endParaRPr lang="en-US"/>
          </a:p>
        </p:txBody>
      </p:sp>
    </p:spTree>
    <p:extLst>
      <p:ext uri="{BB962C8B-B14F-4D97-AF65-F5344CB8AC3E}">
        <p14:creationId xmlns:p14="http://schemas.microsoft.com/office/powerpoint/2010/main" val="2980913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panose="020B0604020202020204" pitchFamily="34" charset="0"/>
                <a:cs typeface="Arial" panose="020B0604020202020204" pitchFamily="34" charset="0"/>
              </a:rPr>
              <a:t>Write it out – don’t wing it. </a:t>
            </a:r>
          </a:p>
          <a:p>
            <a:r>
              <a:rPr lang="en-US">
                <a:latin typeface="Arial" panose="020B0604020202020204" pitchFamily="34" charset="0"/>
                <a:cs typeface="Arial" panose="020B0604020202020204" pitchFamily="34" charset="0"/>
              </a:rPr>
              <a:t>Most curriculum follows this pattern—and it’s an essential pattern…</a:t>
            </a:r>
          </a:p>
          <a:p>
            <a:r>
              <a:rPr lang="en-US">
                <a:latin typeface="Arial" panose="020B0604020202020204" pitchFamily="34" charset="0"/>
                <a:cs typeface="Arial" panose="020B0604020202020204" pitchFamily="34" charset="0"/>
              </a:rPr>
              <a:t>Develop Your Own Plan – use what is good, adapt, add learning activities that fit your group. </a:t>
            </a:r>
          </a:p>
          <a:p>
            <a:endParaRPr lang="en-US">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Always have the </a:t>
            </a:r>
            <a:r>
              <a:rPr lang="en-US" b="1">
                <a:latin typeface="Arial" panose="020B0604020202020204" pitchFamily="34" charset="0"/>
                <a:cs typeface="Arial" panose="020B0604020202020204" pitchFamily="34" charset="0"/>
              </a:rPr>
              <a:t>Discipleship Goal </a:t>
            </a:r>
            <a:r>
              <a:rPr lang="en-US">
                <a:latin typeface="Arial" panose="020B0604020202020204" pitchFamily="34" charset="0"/>
                <a:cs typeface="Arial" panose="020B0604020202020204" pitchFamily="34" charset="0"/>
              </a:rPr>
              <a:t>in mind—What will group members do as a result of this session to grow in their walk with Jesus? </a:t>
            </a:r>
          </a:p>
          <a:p>
            <a:pPr marL="0" indent="0">
              <a:buFont typeface="+mj-lt"/>
              <a:buNone/>
            </a:pPr>
            <a:endParaRPr lang="en-US">
              <a:latin typeface="Arial" panose="020B0604020202020204" pitchFamily="34" charset="0"/>
              <a:cs typeface="Arial" panose="020B0604020202020204" pitchFamily="34" charset="0"/>
            </a:endParaRPr>
          </a:p>
          <a:p>
            <a:pPr marL="232943" indent="-232943">
              <a:buFont typeface="+mj-lt"/>
              <a:buAutoNum type="arabicPeriod"/>
            </a:pPr>
            <a:r>
              <a:rPr lang="en-US" b="1">
                <a:latin typeface="Arial" panose="020B0604020202020204" pitchFamily="34" charset="0"/>
                <a:cs typeface="Arial" panose="020B0604020202020204" pitchFamily="34" charset="0"/>
              </a:rPr>
              <a:t>Motivation</a:t>
            </a:r>
            <a:r>
              <a:rPr lang="en-US">
                <a:latin typeface="Arial" panose="020B0604020202020204" pitchFamily="34" charset="0"/>
                <a:cs typeface="Arial" panose="020B0604020202020204" pitchFamily="34" charset="0"/>
              </a:rPr>
              <a:t> – grab attention and focus it on topic</a:t>
            </a:r>
          </a:p>
          <a:p>
            <a:pPr marL="690143" lvl="1" indent="-232943">
              <a:buFont typeface="+mj-lt"/>
              <a:buAutoNum type="arabicPeriod"/>
            </a:pPr>
            <a:r>
              <a:rPr lang="en-US">
                <a:latin typeface="Arial" panose="020B0604020202020204" pitchFamily="34" charset="0"/>
                <a:cs typeface="Arial" panose="020B0604020202020204" pitchFamily="34" charset="0"/>
              </a:rPr>
              <a:t>Uniqueness of grp? Special interests (toddlers, LOTR, sports, career-bldg., aging parents, retirement, etc.)</a:t>
            </a:r>
          </a:p>
          <a:p>
            <a:pPr marL="690143" lvl="1" indent="-232943">
              <a:buFont typeface="+mj-lt"/>
              <a:buAutoNum type="arabicPeriod"/>
            </a:pPr>
            <a:r>
              <a:rPr lang="en-US">
                <a:latin typeface="Arial" panose="020B0604020202020204" pitchFamily="34" charset="0"/>
                <a:cs typeface="Arial" panose="020B0604020202020204" pitchFamily="34" charset="0"/>
              </a:rPr>
              <a:t>Assignment before Sunday (Facebook/email/text; read </a:t>
            </a:r>
            <a:r>
              <a:rPr lang="en-US" err="1">
                <a:latin typeface="Arial" panose="020B0604020202020204" pitchFamily="34" charset="0"/>
                <a:cs typeface="Arial" panose="020B0604020202020204" pitchFamily="34" charset="0"/>
              </a:rPr>
              <a:t>Ecc</a:t>
            </a:r>
            <a:r>
              <a:rPr lang="en-US">
                <a:latin typeface="Arial" panose="020B0604020202020204" pitchFamily="34" charset="0"/>
                <a:cs typeface="Arial" panose="020B0604020202020204" pitchFamily="34" charset="0"/>
              </a:rPr>
              <a:t> 7 &amp; pick one, Come ready to share; what do you wish could be restored from time of creation?)</a:t>
            </a:r>
          </a:p>
          <a:p>
            <a:pPr marL="690143" lvl="1" indent="-232943">
              <a:buFont typeface="+mj-lt"/>
              <a:buAutoNum type="arabicPeriod"/>
            </a:pPr>
            <a:r>
              <a:rPr lang="en-US">
                <a:latin typeface="Arial" panose="020B0604020202020204" pitchFamily="34" charset="0"/>
                <a:cs typeface="Arial" panose="020B0604020202020204" pitchFamily="34" charset="0"/>
              </a:rPr>
              <a:t>Experiences of the grp are part of your </a:t>
            </a:r>
            <a:r>
              <a:rPr lang="en-US" err="1">
                <a:latin typeface="Arial" panose="020B0604020202020204" pitchFamily="34" charset="0"/>
                <a:cs typeface="Arial" panose="020B0604020202020204" pitchFamily="34" charset="0"/>
              </a:rPr>
              <a:t>curr</a:t>
            </a:r>
            <a:r>
              <a:rPr lang="en-US">
                <a:latin typeface="Arial" panose="020B0604020202020204" pitchFamily="34" charset="0"/>
                <a:cs typeface="Arial" panose="020B0604020202020204" pitchFamily="34" charset="0"/>
              </a:rPr>
              <a:t>. (What did you like best about our homeless bag project Fri night? What can/did God teach you through it?)</a:t>
            </a:r>
          </a:p>
          <a:p>
            <a:pPr marL="232943" indent="-232943">
              <a:buFont typeface="+mj-lt"/>
              <a:buAutoNum type="arabicPeriod"/>
            </a:pPr>
            <a:endParaRPr lang="en-US">
              <a:latin typeface="Arial" panose="020B0604020202020204" pitchFamily="34" charset="0"/>
              <a:cs typeface="Arial" panose="020B0604020202020204" pitchFamily="34" charset="0"/>
            </a:endParaRPr>
          </a:p>
          <a:p>
            <a:pPr marL="232943" indent="-232943">
              <a:buFont typeface="+mj-lt"/>
              <a:buAutoNum type="arabicPeriod"/>
            </a:pPr>
            <a:r>
              <a:rPr lang="en-US" b="1">
                <a:latin typeface="Arial" panose="020B0604020202020204" pitchFamily="34" charset="0"/>
                <a:cs typeface="Arial" panose="020B0604020202020204" pitchFamily="34" charset="0"/>
              </a:rPr>
              <a:t>Examination</a:t>
            </a:r>
            <a:r>
              <a:rPr lang="en-US">
                <a:latin typeface="Arial" panose="020B0604020202020204" pitchFamily="34" charset="0"/>
                <a:cs typeface="Arial" panose="020B0604020202020204" pitchFamily="34" charset="0"/>
              </a:rPr>
              <a:t> – </a:t>
            </a:r>
            <a:r>
              <a:rPr lang="en-US" err="1">
                <a:latin typeface="Arial" panose="020B0604020202020204" pitchFamily="34" charset="0"/>
                <a:cs typeface="Arial" panose="020B0604020202020204" pitchFamily="34" charset="0"/>
              </a:rPr>
              <a:t>Bkgd</a:t>
            </a:r>
            <a:r>
              <a:rPr lang="en-US">
                <a:latin typeface="Arial" panose="020B0604020202020204" pitchFamily="34" charset="0"/>
                <a:cs typeface="Arial" panose="020B0604020202020204" pitchFamily="34" charset="0"/>
              </a:rPr>
              <a:t> study comes out here. </a:t>
            </a:r>
          </a:p>
          <a:p>
            <a:pPr marL="690143" lvl="1" indent="-232943">
              <a:buFont typeface="+mj-lt"/>
              <a:buAutoNum type="arabicPeriod"/>
            </a:pPr>
            <a:r>
              <a:rPr lang="en-US">
                <a:latin typeface="Arial" panose="020B0604020202020204" pitchFamily="34" charset="0"/>
                <a:cs typeface="Arial" panose="020B0604020202020204" pitchFamily="34" charset="0"/>
              </a:rPr>
              <a:t>What did it say? What does it say? </a:t>
            </a:r>
          </a:p>
          <a:p>
            <a:pPr marL="690143" marR="0" lvl="1" indent="-232943" algn="l" defTabSz="914400" rtl="0" eaLnBrk="1" fontAlgn="auto" latinLnBrk="0" hangingPunct="1">
              <a:lnSpc>
                <a:spcPct val="100000"/>
              </a:lnSpc>
              <a:spcBef>
                <a:spcPts val="0"/>
              </a:spcBef>
              <a:spcAft>
                <a:spcPts val="0"/>
              </a:spcAft>
              <a:buClrTx/>
              <a:buSzTx/>
              <a:buFont typeface="+mj-lt"/>
              <a:buAutoNum type="arabicPeriod"/>
              <a:tabLst/>
              <a:defRPr/>
            </a:pPr>
            <a:r>
              <a:rPr lang="en-US">
                <a:latin typeface="Arial" panose="020B0604020202020204" pitchFamily="34" charset="0"/>
                <a:cs typeface="Arial" panose="020B0604020202020204" pitchFamily="34" charset="0"/>
              </a:rPr>
              <a:t>What are the (orthodox) ways to understand this?</a:t>
            </a:r>
          </a:p>
          <a:p>
            <a:pPr marL="690143" lvl="1" indent="-232943">
              <a:buFont typeface="+mj-lt"/>
              <a:buAutoNum type="arabicPeriod"/>
            </a:pPr>
            <a:r>
              <a:rPr lang="en-US">
                <a:latin typeface="Arial" panose="020B0604020202020204" pitchFamily="34" charset="0"/>
                <a:cs typeface="Arial" panose="020B0604020202020204" pitchFamily="34" charset="0"/>
              </a:rPr>
              <a:t>Increase grp’s level of biblical literacy and ability to think biblically </a:t>
            </a:r>
          </a:p>
          <a:p>
            <a:pPr marL="232943" indent="-232943">
              <a:buFont typeface="+mj-lt"/>
              <a:buAutoNum type="arabicPeriod"/>
            </a:pPr>
            <a:endParaRPr lang="en-US">
              <a:latin typeface="Arial" panose="020B0604020202020204" pitchFamily="34" charset="0"/>
              <a:cs typeface="Arial" panose="020B0604020202020204" pitchFamily="34" charset="0"/>
            </a:endParaRPr>
          </a:p>
          <a:p>
            <a:pPr marL="232943" indent="-232943">
              <a:buFont typeface="+mj-lt"/>
              <a:buAutoNum type="arabicPeriod"/>
            </a:pPr>
            <a:r>
              <a:rPr lang="en-US" b="1">
                <a:latin typeface="Arial" panose="020B0604020202020204" pitchFamily="34" charset="0"/>
                <a:cs typeface="Arial" panose="020B0604020202020204" pitchFamily="34" charset="0"/>
              </a:rPr>
              <a:t>Application</a:t>
            </a:r>
            <a:r>
              <a:rPr lang="en-US">
                <a:latin typeface="Arial" panose="020B0604020202020204" pitchFamily="34" charset="0"/>
                <a:cs typeface="Arial" panose="020B0604020202020204" pitchFamily="34" charset="0"/>
              </a:rPr>
              <a:t> – So what? Specific </a:t>
            </a:r>
            <a:r>
              <a:rPr lang="en-US" u="sng">
                <a:latin typeface="Arial" panose="020B0604020202020204" pitchFamily="34" charset="0"/>
                <a:cs typeface="Arial" panose="020B0604020202020204" pitchFamily="34" charset="0"/>
              </a:rPr>
              <a:t>challenge</a:t>
            </a:r>
            <a:r>
              <a:rPr lang="en-US">
                <a:latin typeface="Arial" panose="020B0604020202020204" pitchFamily="34" charset="0"/>
                <a:cs typeface="Arial" panose="020B0604020202020204" pitchFamily="34" charset="0"/>
              </a:rPr>
              <a:t>—to do this week (must follow up next week)</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a:latin typeface="Arial" panose="020B0604020202020204" pitchFamily="34" charset="0"/>
                <a:cs typeface="Arial" panose="020B0604020202020204" pitchFamily="34" charset="0"/>
              </a:rPr>
              <a:t>Other “outlines”: (Hook, Book, Look, Took) (Connect w/Life, Guide Bib Stud, Encourage Appl)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a:latin typeface="Arial" panose="020B0604020202020204" pitchFamily="34" charset="0"/>
                <a:cs typeface="Arial" panose="020B0604020202020204" pitchFamily="34" charset="0"/>
              </a:rPr>
              <a:t>(Focus Attn, Explore Text, Summarize/Challenge)</a:t>
            </a:r>
          </a:p>
          <a:p>
            <a:pPr marL="232943" indent="-232943">
              <a:buFont typeface="+mj-lt"/>
              <a:buAutoNum type="arabicPeriod"/>
            </a:pPr>
            <a:endParaRPr lang="en-US">
              <a:latin typeface="Arial" panose="020B0604020202020204" pitchFamily="34" charset="0"/>
              <a:cs typeface="Arial" panose="020B0604020202020204" pitchFamily="34" charset="0"/>
            </a:endParaRPr>
          </a:p>
          <a:p>
            <a:r>
              <a:rPr lang="en-US" b="1">
                <a:latin typeface="Arial" panose="020B0604020202020204" pitchFamily="34" charset="0"/>
                <a:cs typeface="Arial" panose="020B0604020202020204" pitchFamily="34" charset="0"/>
              </a:rPr>
              <a:t>VARIETY is critical—yes, even with adults!  So where do you find ideas to make the </a:t>
            </a:r>
            <a:r>
              <a:rPr lang="en-US" b="1" err="1">
                <a:latin typeface="Arial" panose="020B0604020202020204" pitchFamily="34" charset="0"/>
                <a:cs typeface="Arial" panose="020B0604020202020204" pitchFamily="34" charset="0"/>
              </a:rPr>
              <a:t>curr</a:t>
            </a:r>
            <a:r>
              <a:rPr lang="en-US" b="1">
                <a:latin typeface="Arial" panose="020B0604020202020204" pitchFamily="34" charset="0"/>
                <a:cs typeface="Arial" panose="020B0604020202020204" pitchFamily="34" charset="0"/>
              </a:rPr>
              <a:t>. your own? </a:t>
            </a:r>
          </a:p>
          <a:p>
            <a:r>
              <a:rPr lang="en-US" b="0">
                <a:latin typeface="Arial" panose="020B0604020202020204" pitchFamily="34" charset="0"/>
                <a:cs typeface="Arial" panose="020B0604020202020204" pitchFamily="34" charset="0"/>
              </a:rPr>
              <a:t>Quizzes/Games               Brainstorming</a:t>
            </a:r>
          </a:p>
          <a:p>
            <a:r>
              <a:rPr lang="en-US" b="0">
                <a:latin typeface="Arial" panose="020B0604020202020204" pitchFamily="34" charset="0"/>
                <a:cs typeface="Arial" panose="020B0604020202020204" pitchFamily="34" charset="0"/>
              </a:rPr>
              <a:t>Buzz Groups                    Role Play</a:t>
            </a:r>
          </a:p>
          <a:p>
            <a:r>
              <a:rPr lang="en-US" b="0">
                <a:latin typeface="Arial" panose="020B0604020202020204" pitchFamily="34" charset="0"/>
                <a:cs typeface="Arial" panose="020B0604020202020204" pitchFamily="34" charset="0"/>
              </a:rPr>
              <a:t>Presentations (group)     Video (like bibleproject.com)</a:t>
            </a:r>
          </a:p>
          <a:p>
            <a:endParaRPr lang="en-US" b="0">
              <a:latin typeface="Arial" panose="020B0604020202020204" pitchFamily="34" charset="0"/>
              <a:cs typeface="Arial" panose="020B0604020202020204" pitchFamily="34" charset="0"/>
            </a:endParaRPr>
          </a:p>
          <a:p>
            <a:endParaRPr lang="en-US"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C96E189-62AD-4310-BB20-73A3E7354037}" type="slidenum">
              <a:rPr lang="en-US" smtClean="0"/>
              <a:t>3</a:t>
            </a:fld>
            <a:endParaRPr lang="en-US"/>
          </a:p>
        </p:txBody>
      </p:sp>
    </p:spTree>
    <p:extLst>
      <p:ext uri="{BB962C8B-B14F-4D97-AF65-F5344CB8AC3E}">
        <p14:creationId xmlns:p14="http://schemas.microsoft.com/office/powerpoint/2010/main" val="1608164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255588"/>
            <a:ext cx="5578475" cy="3138487"/>
          </a:xfrm>
        </p:spPr>
      </p:sp>
      <p:sp>
        <p:nvSpPr>
          <p:cNvPr id="3" name="Notes Placeholder 2"/>
          <p:cNvSpPr>
            <a:spLocks noGrp="1"/>
          </p:cNvSpPr>
          <p:nvPr>
            <p:ph type="body" idx="1"/>
          </p:nvPr>
        </p:nvSpPr>
        <p:spPr>
          <a:xfrm>
            <a:off x="701040" y="3478766"/>
            <a:ext cx="5608320" cy="5051359"/>
          </a:xfrm>
        </p:spPr>
        <p:txBody>
          <a:bodyPr/>
          <a:lstStyle/>
          <a:p>
            <a:r>
              <a:rPr lang="en-US" b="0" dirty="0"/>
              <a:t>Jim Denison, in </a:t>
            </a:r>
            <a:r>
              <a:rPr lang="en-US" b="0" i="1" dirty="0"/>
              <a:t>A Light Unto My Path</a:t>
            </a:r>
            <a:r>
              <a:rPr lang="en-US" b="0" i="0" dirty="0"/>
              <a:t>, outlines some practical help to guide us in reading and interpreting the Bible with greater clarity and integrity. The following ideas come from Chapter 7 of this book, and you will get a copy of this book as you leave today. </a:t>
            </a:r>
            <a:endParaRPr lang="en-US" b="0" i="1" dirty="0"/>
          </a:p>
          <a:p>
            <a:endParaRPr lang="en-US" b="1" i="1" dirty="0"/>
          </a:p>
          <a:p>
            <a:r>
              <a:rPr lang="en-US" b="1" dirty="0"/>
              <a:t>Personal Preparation (commitments we need to make)</a:t>
            </a:r>
          </a:p>
          <a:p>
            <a:pPr lvl="1"/>
            <a:r>
              <a:rPr lang="en-US" dirty="0"/>
              <a:t>Have a personal relationship with God</a:t>
            </a:r>
          </a:p>
          <a:p>
            <a:pPr lvl="1"/>
            <a:r>
              <a:rPr lang="en-US" dirty="0"/>
              <a:t>Commit to hard work</a:t>
            </a:r>
          </a:p>
          <a:p>
            <a:pPr lvl="1"/>
            <a:r>
              <a:rPr lang="en-US" dirty="0"/>
              <a:t>Commit to obey what you discover (“Before you open God’s word, you must first open your heart to its truth.” Denison, p. 167)</a:t>
            </a:r>
          </a:p>
          <a:p>
            <a:pPr lvl="0"/>
            <a:r>
              <a:rPr lang="en-US" b="1" dirty="0"/>
              <a:t>Assumptions/Presuppositions</a:t>
            </a:r>
          </a:p>
          <a:p>
            <a:pPr lvl="1"/>
            <a:r>
              <a:rPr lang="en-US" dirty="0"/>
              <a:t>Scripture CAN be understood</a:t>
            </a:r>
          </a:p>
          <a:p>
            <a:pPr marL="628650" lvl="1" indent="-171450">
              <a:buFont typeface="Arial" panose="020B0604020202020204" pitchFamily="34" charset="0"/>
              <a:buChar char="•"/>
            </a:pPr>
            <a:r>
              <a:rPr lang="en-US" dirty="0"/>
              <a:t>“We will seek to learn from the study of others, but we will not begin there. We will start with the text itself.” (Denison, p. 168)</a:t>
            </a:r>
          </a:p>
          <a:p>
            <a:pPr lvl="1"/>
            <a:r>
              <a:rPr lang="en-US" dirty="0"/>
              <a:t>The NT interprets the OT</a:t>
            </a:r>
          </a:p>
          <a:p>
            <a:pPr lvl="1"/>
            <a:r>
              <a:rPr lang="en-US" dirty="0"/>
              <a:t>Scripture interprets scripture</a:t>
            </a:r>
          </a:p>
          <a:p>
            <a:pPr marL="628650" lvl="1" indent="-171450">
              <a:buFont typeface="Arial" panose="020B0604020202020204" pitchFamily="34" charset="0"/>
              <a:buChar char="•"/>
            </a:pPr>
            <a:r>
              <a:rPr lang="en-US" dirty="0"/>
              <a:t>“Because God’s word is unified, coherent, and fully inspired, the best way to understand any single passage is to interpret that text in light of the entire Scripture” (Denison, p. 170)</a:t>
            </a:r>
          </a:p>
          <a:p>
            <a:pPr lvl="1"/>
            <a:r>
              <a:rPr lang="en-US" dirty="0"/>
              <a:t>Accountability of the teacher (Jas. 3:1)</a:t>
            </a:r>
          </a:p>
          <a:p>
            <a:r>
              <a:rPr lang="en-US" b="1" dirty="0"/>
              <a:t>Background of the Whole Book</a:t>
            </a:r>
          </a:p>
          <a:p>
            <a:pPr lvl="1"/>
            <a:r>
              <a:rPr lang="en-US" dirty="0"/>
              <a:t>Author, recipients, author’s purpose, kind of literature, culture</a:t>
            </a:r>
          </a:p>
          <a:p>
            <a:pPr marL="628650" lvl="1" indent="-171450">
              <a:buFont typeface="Arial" panose="020B0604020202020204" pitchFamily="34" charset="0"/>
              <a:buChar char="•"/>
            </a:pPr>
            <a:r>
              <a:rPr lang="en-US" dirty="0"/>
              <a:t>“Before we can study any particular verse in the Bible, we should first examine the book </a:t>
            </a:r>
            <a:r>
              <a:rPr lang="en-US"/>
              <a:t>in which </a:t>
            </a:r>
            <a:r>
              <a:rPr lang="en-US" dirty="0"/>
              <a:t>it is found.” (Denison, p. 173)</a:t>
            </a:r>
          </a:p>
          <a:p>
            <a:r>
              <a:rPr lang="en-US" b="1" dirty="0"/>
              <a:t>“Fourfold Approach” to a Specific Text</a:t>
            </a:r>
          </a:p>
          <a:p>
            <a:pPr lvl="1"/>
            <a:r>
              <a:rPr lang="en-US" dirty="0"/>
              <a:t>Read 3X in diff translations</a:t>
            </a:r>
          </a:p>
          <a:p>
            <a:pPr lvl="1"/>
            <a:r>
              <a:rPr lang="en-US" dirty="0"/>
              <a:t>Who, what, when, where, why</a:t>
            </a:r>
          </a:p>
          <a:p>
            <a:pPr marL="914400" lvl="1" indent="-457200">
              <a:buFont typeface="+mj-lt"/>
              <a:buAutoNum type="arabicPeriod"/>
            </a:pPr>
            <a:r>
              <a:rPr lang="en-US" dirty="0"/>
              <a:t>Grammar (words, sentences)</a:t>
            </a:r>
          </a:p>
          <a:p>
            <a:pPr marL="914400" lvl="1" indent="-457200">
              <a:buFont typeface="+mj-lt"/>
              <a:buAutoNum type="arabicPeriod"/>
            </a:pPr>
            <a:r>
              <a:rPr lang="en-US" dirty="0"/>
              <a:t>History (geog., hist. context)</a:t>
            </a:r>
          </a:p>
          <a:p>
            <a:pPr marL="914400" lvl="1" indent="-457200">
              <a:buFont typeface="+mj-lt"/>
              <a:buAutoNum type="arabicPeriod"/>
            </a:pPr>
            <a:r>
              <a:rPr lang="en-US" dirty="0"/>
              <a:t>Theology (central ideas/truths)</a:t>
            </a:r>
          </a:p>
          <a:p>
            <a:pPr marL="914400" lvl="1" indent="-457200">
              <a:buFont typeface="+mj-lt"/>
              <a:buAutoNum type="arabicPeriod"/>
            </a:pPr>
            <a:r>
              <a:rPr lang="en-US" dirty="0"/>
              <a:t>Practical (application today)</a:t>
            </a:r>
          </a:p>
          <a:p>
            <a:pPr marL="0" marR="0" lvl="0" indent="0">
              <a:spcBef>
                <a:spcPts val="0"/>
              </a:spcBef>
              <a:spcAft>
                <a:spcPts val="0"/>
              </a:spcAft>
              <a:buFont typeface="+mj-lt"/>
              <a:buNone/>
            </a:pPr>
            <a:endParaRPr lang="en-US" sz="1200" b="1" dirty="0">
              <a:effectLst/>
              <a:latin typeface="Arial" panose="020B0604020202020204" pitchFamily="34" charset="0"/>
              <a:ea typeface="Arial" panose="020B0604020202020204" pitchFamily="34" charset="0"/>
              <a:cs typeface="Arial" panose="020B0604020202020204" pitchFamily="34" charset="0"/>
            </a:endParaRPr>
          </a:p>
          <a:p>
            <a:pPr marL="0" marR="0" lvl="0" indent="0">
              <a:spcBef>
                <a:spcPts val="0"/>
              </a:spcBef>
              <a:spcAft>
                <a:spcPts val="0"/>
              </a:spcAft>
              <a:buFont typeface="+mj-lt"/>
              <a:buNone/>
            </a:pPr>
            <a:r>
              <a:rPr lang="en-US" sz="1200" b="1" dirty="0">
                <a:effectLst/>
                <a:latin typeface="Arial" panose="020B0604020202020204" pitchFamily="34" charset="0"/>
                <a:ea typeface="Arial" panose="020B0604020202020204" pitchFamily="34" charset="0"/>
                <a:cs typeface="Arial" panose="020B0604020202020204" pitchFamily="34" charset="0"/>
              </a:rPr>
              <a:t>Does your curriculum help you with these practices?</a:t>
            </a:r>
          </a:p>
          <a:p>
            <a:pPr marL="0" marR="0" lvl="0" indent="0">
              <a:spcBef>
                <a:spcPts val="0"/>
              </a:spcBef>
              <a:spcAft>
                <a:spcPts val="0"/>
              </a:spcAft>
              <a:buFont typeface="+mj-lt"/>
              <a:buNone/>
            </a:pPr>
            <a:r>
              <a:rPr lang="en-US" sz="1200" b="1" dirty="0">
                <a:effectLst/>
                <a:latin typeface="Arial" panose="020B0604020202020204" pitchFamily="34" charset="0"/>
                <a:ea typeface="Arial" panose="020B0604020202020204" pitchFamily="34" charset="0"/>
                <a:cs typeface="Arial" panose="020B0604020202020204" pitchFamily="34" charset="0"/>
              </a:rPr>
              <a:t>Resources to help…txb.org/dc</a:t>
            </a:r>
          </a:p>
          <a:p>
            <a:pPr marL="0" marR="0" lvl="0" indent="0">
              <a:spcBef>
                <a:spcPts val="0"/>
              </a:spcBef>
              <a:spcAft>
                <a:spcPts val="0"/>
              </a:spcAft>
              <a:buFont typeface="+mj-lt"/>
              <a:buNone/>
            </a:pPr>
            <a:endParaRPr lang="en-US" sz="1200" b="1" dirty="0">
              <a:effectLst/>
              <a:latin typeface="Arial" panose="020B0604020202020204" pitchFamily="34" charset="0"/>
              <a:ea typeface="Arial" panose="020B0604020202020204" pitchFamily="34" charset="0"/>
              <a:cs typeface="Arial" panose="020B0604020202020204" pitchFamily="34" charset="0"/>
            </a:endParaRPr>
          </a:p>
          <a:p>
            <a:pPr marL="0" marR="0" lvl="0" indent="0">
              <a:spcBef>
                <a:spcPts val="0"/>
              </a:spcBef>
              <a:spcAft>
                <a:spcPts val="0"/>
              </a:spcAft>
              <a:buFont typeface="+mj-lt"/>
              <a:buNone/>
            </a:pPr>
            <a:endParaRPr lang="en-US" sz="1200" b="1"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DCCED3E-B0B6-4C2D-8998-7292E1C40AF0}" type="slidenum">
              <a:rPr lang="en-US" smtClean="0"/>
              <a:t>4</a:t>
            </a:fld>
            <a:endParaRPr lang="en-US"/>
          </a:p>
        </p:txBody>
      </p:sp>
    </p:spTree>
    <p:extLst>
      <p:ext uri="{BB962C8B-B14F-4D97-AF65-F5344CB8AC3E}">
        <p14:creationId xmlns:p14="http://schemas.microsoft.com/office/powerpoint/2010/main" val="277309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255588"/>
            <a:ext cx="5578475" cy="3138487"/>
          </a:xfrm>
        </p:spPr>
      </p:sp>
      <p:sp>
        <p:nvSpPr>
          <p:cNvPr id="3" name="Notes Placeholder 2"/>
          <p:cNvSpPr>
            <a:spLocks noGrp="1"/>
          </p:cNvSpPr>
          <p:nvPr>
            <p:ph type="body" idx="1"/>
          </p:nvPr>
        </p:nvSpPr>
        <p:spPr>
          <a:xfrm>
            <a:off x="701040" y="3478766"/>
            <a:ext cx="5608320" cy="5051359"/>
          </a:xfrm>
        </p:spPr>
        <p:txBody>
          <a:bodyPr/>
          <a:lstStyle/>
          <a:p>
            <a:r>
              <a:rPr lang="en-US" b="1" i="0">
                <a:solidFill>
                  <a:srgbClr val="000000"/>
                </a:solidFill>
                <a:effectLst/>
                <a:latin typeface="Helvetica" pitchFamily="2" charset="0"/>
              </a:rPr>
              <a:t>Be Current </a:t>
            </a:r>
          </a:p>
          <a:p>
            <a:pPr lvl="1"/>
            <a:r>
              <a:rPr lang="en-US" b="0" i="0">
                <a:solidFill>
                  <a:srgbClr val="000000"/>
                </a:solidFill>
                <a:effectLst/>
                <a:latin typeface="Helvetica" pitchFamily="2" charset="0"/>
              </a:rPr>
              <a:t>Supplement curriculum with current events, situations, and stories. Use learners’ life events, life of your church, current news, movies, etc. to help make scripture relevant to group members.</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Don’t get me wrong—I love curriculum. We should all work through a curriculum plan because it…</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Provides doctrinal instruction and accountability for group and leaders (has been vetted, edited by multiple content experts)</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Allows church leaders to spend time in ministry instead of writing curriculum </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Ensures groups study the breadth of scripture, not just the leaders’ favorite parts</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Implies direction and movement for groups and the church as a whole – gives us a track to run on</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Offers background material and well-sequenced teaching plan ideas to leaders</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Presents possible synergy for teacher support/ideas/sharing, linking to sermon series, or </a:t>
            </a:r>
            <a:r>
              <a:rPr lang="en-US" b="0" i="0" err="1">
                <a:solidFill>
                  <a:srgbClr val="000000"/>
                </a:solidFill>
                <a:effectLst/>
                <a:latin typeface="Helvetica" pitchFamily="2" charset="0"/>
              </a:rPr>
              <a:t>churchwide</a:t>
            </a:r>
            <a:r>
              <a:rPr lang="en-US" b="0" i="0">
                <a:solidFill>
                  <a:srgbClr val="000000"/>
                </a:solidFill>
                <a:effectLst/>
                <a:latin typeface="Helvetica" pitchFamily="2" charset="0"/>
              </a:rPr>
              <a:t> emphases</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GC2 Press, Lifeway, and other publishers do a good job</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But there is no such thing as a perfect curriculum (even if written by your pastor) because curriculum writers must meet publishing deadlines and do not have access to the experiences of recent weeks in the world, community, and your group members lives.</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Don’t overlook recent group mission projects, fellowships, and experiences for points to integrate into your teaching.</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These kinds of current events are typically most appropriate in the Motivation and Application sections of your lesson plan.</a:t>
            </a:r>
            <a:endParaRPr lang="en-US">
              <a:solidFill>
                <a:srgbClr val="000000"/>
              </a:solidFill>
              <a:effectLst/>
              <a:latin typeface="Helvetica" pitchFamily="2" charset="0"/>
            </a:endParaRPr>
          </a:p>
          <a:p>
            <a:br>
              <a:rPr lang="en-US">
                <a:solidFill>
                  <a:srgbClr val="000000"/>
                </a:solidFill>
                <a:effectLst/>
                <a:latin typeface="Helvetica" pitchFamily="2" charset="0"/>
              </a:rPr>
            </a:br>
            <a:endParaRPr lang="en-US">
              <a:solidFill>
                <a:srgbClr val="000000"/>
              </a:solidFill>
              <a:effectLst/>
              <a:latin typeface="Helvetica" pitchFamily="2" charset="0"/>
            </a:endParaRPr>
          </a:p>
          <a:p>
            <a:r>
              <a:rPr lang="en-US" b="1" i="0">
                <a:solidFill>
                  <a:srgbClr val="000000"/>
                </a:solidFill>
                <a:effectLst/>
                <a:latin typeface="Helvetica" pitchFamily="2" charset="0"/>
              </a:rPr>
              <a:t>Nurture Curiosity</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Think about how Jesus taught. He engaged his disciples in ways that brought their questions out. He didn’t try to answer all their questions before they even asked. He nurtured their curiosity by:</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Encouraging their questions. </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Asking them to interpret what they were seeing and hearing in the world. (Who do men say that I am?)</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Asking heart-level questions, not just knowledge-based ones. (Who do you say I am?) </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Sending them out on assignment. </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We must develop curiosity—a desire within the group member to understand and apply God’s truth to their own life.</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Consider learning styles, group dynamics</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Ask “hands-on” group members to plan group mission projects 3-4X per year. God often teaches us through doing, followed by understanding the doing through the lens of scripture. This teaching method is in short supply in many of our groups.</a:t>
            </a:r>
            <a:endParaRPr lang="en-US">
              <a:solidFill>
                <a:srgbClr val="000000"/>
              </a:solidFill>
              <a:effectLst/>
              <a:latin typeface="Helvetica" pitchFamily="2" charset="0"/>
            </a:endParaRPr>
          </a:p>
          <a:p>
            <a:br>
              <a:rPr lang="en-US">
                <a:solidFill>
                  <a:srgbClr val="000000"/>
                </a:solidFill>
                <a:effectLst/>
                <a:latin typeface="Helvetica" pitchFamily="2" charset="0"/>
              </a:rPr>
            </a:br>
            <a:endParaRPr lang="en-US">
              <a:solidFill>
                <a:srgbClr val="000000"/>
              </a:solidFill>
              <a:effectLst/>
              <a:latin typeface="Helvetica" pitchFamily="2" charset="0"/>
            </a:endParaRPr>
          </a:p>
          <a:p>
            <a:r>
              <a:rPr lang="en-US" b="1" i="0">
                <a:solidFill>
                  <a:srgbClr val="000000"/>
                </a:solidFill>
                <a:effectLst/>
                <a:latin typeface="Helvetica" pitchFamily="2" charset="0"/>
              </a:rPr>
              <a:t>Prioritize Connection</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Think of a time a teacher or preacher connected well with you. What did they do? Why did that matter? (personal, emotional, story, shared experience, etc.) Now think of one who didn’t connect. What made the difference? What were the results in each situation?</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Don’t misunderstand—the content of our faith is essential. Teaching unbiblical doctrine and practice has hurt the cause of Christ in my generation. We must teach the Bible with integrity, but we must also connect with those we teach. How did Jesus accomplish this?</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How many times have you “not finished the lesson?” This is an indication of “overkill preparation” which can inhibit meaningful participation. </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“Reader syndrome,” when the teacher or someone else just reads from a book, also kills participation. </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Try this: Cut your normal lesson plan length in half. Other half is blanks on the page at points where you will allow more discussion/interaction than normal.</a:t>
            </a:r>
            <a:endParaRPr lang="en-US">
              <a:solidFill>
                <a:srgbClr val="000000"/>
              </a:solidFill>
              <a:effectLst/>
              <a:latin typeface="Helvetica" pitchFamily="2" charset="0"/>
            </a:endParaRPr>
          </a:p>
          <a:p>
            <a:r>
              <a:rPr lang="en-US" b="0" i="0">
                <a:solidFill>
                  <a:srgbClr val="000000"/>
                </a:solidFill>
                <a:effectLst/>
                <a:latin typeface="Helvetica" pitchFamily="2" charset="0"/>
              </a:rPr>
              <a:t> </a:t>
            </a:r>
            <a:endParaRPr lang="en-US">
              <a:solidFill>
                <a:srgbClr val="000000"/>
              </a:solidFill>
              <a:effectLst/>
              <a:latin typeface="Helvetica" pitchFamily="2" charset="0"/>
            </a:endParaRPr>
          </a:p>
          <a:p>
            <a:r>
              <a:rPr lang="en-US" b="1" i="0">
                <a:solidFill>
                  <a:srgbClr val="000000"/>
                </a:solidFill>
                <a:effectLst/>
                <a:latin typeface="Helvetica" pitchFamily="2" charset="0"/>
              </a:rPr>
              <a:t>Initiate Challenge </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Where does God’s word intersect with the lives of learners?</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Let them struggle with the “so what?” questions (application)</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Set a personal goal of giving an appropriate challenge assignment at least every other week to group members.</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To develop a culture where challenge is accepted, you </a:t>
            </a:r>
            <a:r>
              <a:rPr lang="en-US" b="1" i="0">
                <a:solidFill>
                  <a:srgbClr val="000000"/>
                </a:solidFill>
                <a:effectLst/>
                <a:latin typeface="Helvetica" pitchFamily="2" charset="0"/>
              </a:rPr>
              <a:t>must</a:t>
            </a:r>
            <a:r>
              <a:rPr lang="en-US" b="0" i="0">
                <a:solidFill>
                  <a:srgbClr val="000000"/>
                </a:solidFill>
                <a:effectLst/>
                <a:latin typeface="Helvetica" pitchFamily="2" charset="0"/>
              </a:rPr>
              <a:t> follow up. (during the week and at the next group meeting) </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If you have an open group, ask for volunteers to share what happened since the challenge was given. Affirm effort without belittling those who did not participate (or may not have been there last week). Ask what was learned, how they felt, what they realized, etc. </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Be aware of guests, new believers, shyness, etc. that impact the kind of challenges you should give. </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Periodically ask individuals for feedback on the challenge aspect of the group. </a:t>
            </a:r>
            <a:endParaRPr lang="en-US">
              <a:solidFill>
                <a:srgbClr val="000000"/>
              </a:solidFill>
              <a:effectLst/>
              <a:latin typeface="Helvetica" pitchFamily="2" charset="0"/>
            </a:endParaRPr>
          </a:p>
          <a:p>
            <a:pPr lvl="2"/>
            <a:r>
              <a:rPr lang="en-US" b="0" i="0">
                <a:solidFill>
                  <a:srgbClr val="000000"/>
                </a:solidFill>
                <a:effectLst/>
                <a:latin typeface="Helvetica" pitchFamily="2" charset="0"/>
              </a:rPr>
              <a:t>As the leader, you must accept your own challenges! </a:t>
            </a:r>
            <a:endParaRPr lang="en-US">
              <a:solidFill>
                <a:srgbClr val="000000"/>
              </a:solidFill>
              <a:effectLst/>
              <a:latin typeface="Helvetica" pitchFamily="2" charset="0"/>
            </a:endParaRPr>
          </a:p>
          <a:p>
            <a:r>
              <a:rPr lang="en-US" b="1" i="0">
                <a:solidFill>
                  <a:srgbClr val="000000"/>
                </a:solidFill>
                <a:effectLst/>
                <a:latin typeface="Helvetica" pitchFamily="2" charset="0"/>
              </a:rPr>
              <a:t>Value Collaboration</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Collaborate with other leaders in the group. Give time to outreach </a:t>
            </a:r>
            <a:r>
              <a:rPr lang="en-US" b="0" i="0" err="1">
                <a:solidFill>
                  <a:srgbClr val="000000"/>
                </a:solidFill>
                <a:effectLst/>
                <a:latin typeface="Helvetica" pitchFamily="2" charset="0"/>
              </a:rPr>
              <a:t>ldr</a:t>
            </a:r>
            <a:r>
              <a:rPr lang="en-US" b="0" i="0">
                <a:solidFill>
                  <a:srgbClr val="000000"/>
                </a:solidFill>
                <a:effectLst/>
                <a:latin typeface="Helvetica" pitchFamily="2" charset="0"/>
              </a:rPr>
              <a:t>, fellowship </a:t>
            </a:r>
            <a:r>
              <a:rPr lang="en-US" b="0" i="0" err="1">
                <a:solidFill>
                  <a:srgbClr val="000000"/>
                </a:solidFill>
                <a:effectLst/>
                <a:latin typeface="Helvetica" pitchFamily="2" charset="0"/>
              </a:rPr>
              <a:t>ldr</a:t>
            </a:r>
            <a:r>
              <a:rPr lang="en-US" b="0" i="0">
                <a:solidFill>
                  <a:srgbClr val="000000"/>
                </a:solidFill>
                <a:effectLst/>
                <a:latin typeface="Helvetica" pitchFamily="2" charset="0"/>
              </a:rPr>
              <a:t>, others (How much time do you schedule for your group? If 1 hour, you don’t get 1 hour to teach. Teaching is not the only purpose of most groups, so make sure other purposes get appropriate “air time” for all purposes—reach, minister, and teach—to be accomplished. At times they can be incorporated into your teaching time/content very naturally.) </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Collaborate with group members in your teaching time. </a:t>
            </a:r>
            <a:r>
              <a:rPr lang="en-US" b="1" i="0">
                <a:solidFill>
                  <a:srgbClr val="000000"/>
                </a:solidFill>
                <a:effectLst/>
                <a:latin typeface="Helvetica" pitchFamily="2" charset="0"/>
              </a:rPr>
              <a:t>Risk giving up control for the sake of getting others involved.</a:t>
            </a:r>
            <a:r>
              <a:rPr lang="en-US" b="0" i="0">
                <a:solidFill>
                  <a:srgbClr val="000000"/>
                </a:solidFill>
                <a:effectLst/>
                <a:latin typeface="Helvetica" pitchFamily="2" charset="0"/>
              </a:rPr>
              <a:t> Help “over-talkers” yield time to others. (What are some techniques for regaining your group’s attention? For limiting those who may dominate a discussion?)</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Assign part of the Bible study leadership. (e.g. Would you make a 5-minute report on first century Roman government next week? or Lead a discussion on principles of servant leadership from John 13:1-17?)</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Developing the gifts/skills of others in the kingdom is part of your role as a disciple-maker. </a:t>
            </a:r>
            <a:endParaRPr lang="en-US">
              <a:solidFill>
                <a:srgbClr val="000000"/>
              </a:solidFill>
              <a:effectLst/>
              <a:latin typeface="Helvetica" pitchFamily="2" charset="0"/>
            </a:endParaRPr>
          </a:p>
          <a:p>
            <a:pPr lvl="1"/>
            <a:r>
              <a:rPr lang="en-US" b="0" i="0">
                <a:solidFill>
                  <a:srgbClr val="000000"/>
                </a:solidFill>
                <a:effectLst/>
                <a:latin typeface="Helvetica" pitchFamily="2" charset="0"/>
              </a:rPr>
              <a:t>How have you seen someone in your group take ownership of a role and grow? How did you encourage them?</a:t>
            </a:r>
            <a:endParaRPr lang="en-US">
              <a:solidFill>
                <a:srgbClr val="000000"/>
              </a:solidFill>
              <a:effectLst/>
              <a:latin typeface="Helvetica" pitchFamily="2" charset="0"/>
            </a:endParaRPr>
          </a:p>
        </p:txBody>
      </p:sp>
      <p:sp>
        <p:nvSpPr>
          <p:cNvPr id="4" name="Slide Number Placeholder 3"/>
          <p:cNvSpPr>
            <a:spLocks noGrp="1"/>
          </p:cNvSpPr>
          <p:nvPr>
            <p:ph type="sldNum" sz="quarter" idx="10"/>
          </p:nvPr>
        </p:nvSpPr>
        <p:spPr/>
        <p:txBody>
          <a:bodyPr/>
          <a:lstStyle/>
          <a:p>
            <a:fld id="{FDCCED3E-B0B6-4C2D-8998-7292E1C40AF0}" type="slidenum">
              <a:rPr lang="en-US" smtClean="0"/>
              <a:t>5</a:t>
            </a:fld>
            <a:endParaRPr lang="en-US"/>
          </a:p>
        </p:txBody>
      </p:sp>
    </p:spTree>
    <p:extLst>
      <p:ext uri="{BB962C8B-B14F-4D97-AF65-F5344CB8AC3E}">
        <p14:creationId xmlns:p14="http://schemas.microsoft.com/office/powerpoint/2010/main" val="1322779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Rot="1" noChangeAspect="1" noChangeArrowheads="1" noTextEdit="1"/>
          </p:cNvSpPr>
          <p:nvPr>
            <p:ph type="sldImg"/>
          </p:nvPr>
        </p:nvSpPr>
        <p:spPr/>
      </p:sp>
      <p:sp>
        <p:nvSpPr>
          <p:cNvPr id="22531" name="Rectangle 2"/>
          <p:cNvSpPr>
            <a:spLocks noGrp="1" noChangeArrowheads="1"/>
          </p:cNvSpPr>
          <p:nvPr>
            <p:ph type="body" idx="1"/>
          </p:nvPr>
        </p:nvSpPr>
        <p:spPr>
          <a:noFill/>
        </p:spPr>
        <p:txBody>
          <a:bodyPr/>
          <a:lstStyle/>
          <a:p>
            <a:pPr eaLnBrk="1"/>
            <a:r>
              <a:rPr lang="en-US">
                <a:latin typeface="Noteworthy Bold"/>
                <a:ea typeface="Noteworthy Bold"/>
                <a:cs typeface="Noteworthy Bold"/>
              </a:rPr>
              <a:t>Personal story…</a:t>
            </a:r>
          </a:p>
          <a:p>
            <a:pPr eaLnBrk="1"/>
            <a:endParaRPr lang="en-US">
              <a:latin typeface="Noteworthy Bold"/>
              <a:ea typeface="Noteworthy Bold"/>
              <a:cs typeface="Noteworthy Bold"/>
            </a:endParaRPr>
          </a:p>
          <a:p>
            <a:pPr eaLnBrk="1"/>
            <a:r>
              <a:rPr lang="en-US">
                <a:latin typeface="Noteworthy Bold"/>
                <a:ea typeface="Noteworthy Bold"/>
                <a:cs typeface="Noteworthy Bold"/>
              </a:rPr>
              <a:t>OUR 1 REASON TO TEACH IS…</a:t>
            </a:r>
          </a:p>
          <a:p>
            <a:pPr eaLnBrk="1"/>
            <a:endParaRPr lang="en-US">
              <a:latin typeface="Noteworthy Bold"/>
              <a:ea typeface="Noteworthy Bold"/>
              <a:cs typeface="Noteworthy Bold"/>
            </a:endParaRPr>
          </a:p>
          <a:p>
            <a:pPr eaLnBrk="1"/>
            <a:r>
              <a:rPr lang="en-US">
                <a:latin typeface="Noteworthy Bold"/>
                <a:ea typeface="Noteworthy Bold"/>
                <a:cs typeface="Noteworthy Bold"/>
              </a:rPr>
              <a:t>NOT just to increase biblical literacy.</a:t>
            </a:r>
          </a:p>
          <a:p>
            <a:pPr eaLnBrk="1"/>
            <a:r>
              <a:rPr lang="en-US">
                <a:latin typeface="Noteworthy Bold"/>
                <a:ea typeface="Noteworthy Bold"/>
                <a:cs typeface="Noteworthy Bold"/>
              </a:rPr>
              <a:t>NOT to tell everyone each week what we learned and hope they will too.</a:t>
            </a:r>
          </a:p>
          <a:p>
            <a:pPr eaLnBrk="1"/>
            <a:r>
              <a:rPr lang="en-US">
                <a:latin typeface="Noteworthy Bold"/>
                <a:ea typeface="Noteworthy Bold"/>
                <a:cs typeface="Noteworthy Bold"/>
              </a:rPr>
              <a:t>NOT to have a bigger class next year than this year.</a:t>
            </a:r>
          </a:p>
          <a:p>
            <a:pPr eaLnBrk="1"/>
            <a:endParaRPr lang="en-US">
              <a:latin typeface="Noteworthy Bold"/>
              <a:ea typeface="Noteworthy Bold"/>
              <a:cs typeface="Noteworthy Bold"/>
            </a:endParaRPr>
          </a:p>
          <a:p>
            <a:pPr eaLnBrk="1"/>
            <a:r>
              <a:rPr lang="en-US">
                <a:latin typeface="Noteworthy Bold"/>
                <a:ea typeface="Noteworthy Bold"/>
                <a:cs typeface="Noteworthy Bold"/>
              </a:rPr>
              <a:t>OUR 1 REASON TO TEACH IS…</a:t>
            </a:r>
          </a:p>
          <a:p>
            <a:pPr eaLnBrk="1"/>
            <a:endParaRPr lang="en-US">
              <a:latin typeface="Noteworthy Bold"/>
              <a:ea typeface="Noteworthy Bold"/>
              <a:cs typeface="Noteworthy Bold"/>
            </a:endParaRPr>
          </a:p>
          <a:p>
            <a:pPr eaLnBrk="1"/>
            <a:r>
              <a:rPr lang="en-US" b="1">
                <a:latin typeface="Noteworthy Bold"/>
                <a:ea typeface="Noteworthy Bold"/>
                <a:cs typeface="Noteworthy Bold"/>
              </a:rPr>
              <a:t>[click]</a:t>
            </a:r>
          </a:p>
          <a:p>
            <a:pPr eaLnBrk="1"/>
            <a:r>
              <a:rPr lang="en-US" b="1">
                <a:latin typeface="Noteworthy Bold"/>
                <a:ea typeface="Noteworthy Bold"/>
                <a:cs typeface="Noteworthy Bold"/>
              </a:rPr>
              <a:t>To equip people to follow the Shepherd, Jesus Christ. To make disciples. </a:t>
            </a:r>
          </a:p>
          <a:p>
            <a:pPr eaLnBrk="1"/>
            <a:endParaRPr lang="en-US">
              <a:latin typeface="Noteworthy Bold"/>
              <a:ea typeface="Noteworthy Bold"/>
              <a:cs typeface="Noteworthy Bold"/>
            </a:endParaRPr>
          </a:p>
          <a:p>
            <a:pPr eaLnBrk="1"/>
            <a:r>
              <a:rPr lang="en-US">
                <a:latin typeface="Noteworthy Bold"/>
                <a:ea typeface="Noteworthy Bold"/>
                <a:cs typeface="Noteworthy Bold"/>
              </a:rPr>
              <a:t>Your calling to teach adults is a high calling in the body of Christ, and you are needed now more than ever.</a:t>
            </a:r>
          </a:p>
          <a:p>
            <a:pPr eaLnBrk="1"/>
            <a:r>
              <a:rPr lang="en-US">
                <a:latin typeface="Noteworthy Bold"/>
                <a:ea typeface="Noteworthy Bold"/>
                <a:cs typeface="Noteworthy Bold"/>
              </a:rPr>
              <a:t>Please let me know when and how I can help you along the way. </a:t>
            </a:r>
          </a:p>
          <a:p>
            <a:pPr eaLnBrk="1"/>
            <a:endParaRPr lang="en-US">
              <a:latin typeface="Noteworthy Bold"/>
              <a:ea typeface="Noteworthy Bold"/>
              <a:cs typeface="Noteworthy Bold"/>
            </a:endParaRPr>
          </a:p>
          <a:p>
            <a:pPr eaLnBrk="1"/>
            <a:r>
              <a:rPr lang="en-US">
                <a:latin typeface="Noteworthy Bold"/>
                <a:ea typeface="Noteworthy Bold"/>
                <a:cs typeface="Noteworthy Bold"/>
              </a:rPr>
              <a:t>WHAT</a:t>
            </a:r>
            <a:r>
              <a:rPr lang="en-US" baseline="0">
                <a:latin typeface="Noteworthy Bold"/>
                <a:ea typeface="Noteworthy Bold"/>
                <a:cs typeface="Noteworthy Bold"/>
              </a:rPr>
              <a:t> ONE THING WILL YOU DO AS A RESULT OF OUR TIME TOGETHER?</a:t>
            </a:r>
          </a:p>
        </p:txBody>
      </p:sp>
    </p:spTree>
    <p:extLst>
      <p:ext uri="{BB962C8B-B14F-4D97-AF65-F5344CB8AC3E}">
        <p14:creationId xmlns:p14="http://schemas.microsoft.com/office/powerpoint/2010/main" val="235260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57F8-FE12-409E-94C3-56EA98E35A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D9ED24-10DC-4592-A10D-374EC6D3BA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D45FF8-45EC-49F5-B079-6620D7ACE79B}"/>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5" name="Footer Placeholder 4">
            <a:extLst>
              <a:ext uri="{FF2B5EF4-FFF2-40B4-BE49-F238E27FC236}">
                <a16:creationId xmlns:a16="http://schemas.microsoft.com/office/drawing/2014/main" id="{A61713EF-DEDA-4E9B-8C82-E5F1993C76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7F004F-7D00-4259-910A-3D416B9FFD90}"/>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208918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34A35-4757-4B3C-97E5-6602119D09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08539A-983B-4420-8C8C-6F019D7758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9E6F1-1654-4492-BF0F-D968278DDE96}"/>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5" name="Footer Placeholder 4">
            <a:extLst>
              <a:ext uri="{FF2B5EF4-FFF2-40B4-BE49-F238E27FC236}">
                <a16:creationId xmlns:a16="http://schemas.microsoft.com/office/drawing/2014/main" id="{DA7FC645-E889-48EC-BF44-EDFB7818D8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62C73B-0347-44B6-9E4B-0EB71CB536B2}"/>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526873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C202B-995C-4850-982F-BA8147D8D1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6DF0A0-8667-400A-B857-B830E5227F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D8F7D9-CB8E-4D5F-AC45-A743E36028D2}"/>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5" name="Footer Placeholder 4">
            <a:extLst>
              <a:ext uri="{FF2B5EF4-FFF2-40B4-BE49-F238E27FC236}">
                <a16:creationId xmlns:a16="http://schemas.microsoft.com/office/drawing/2014/main" id="{E1B1B1A9-6325-4883-B2B8-B40D8CF1DC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313D8A-1635-437F-93B9-489740BD6F60}"/>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320726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A18F-0FB6-46B0-9D13-E7E19DDAD9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90077D-1BFB-4E22-A397-67BA348B6A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80511C-80DD-471F-AA3B-5548EF0D8891}"/>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5" name="Footer Placeholder 4">
            <a:extLst>
              <a:ext uri="{FF2B5EF4-FFF2-40B4-BE49-F238E27FC236}">
                <a16:creationId xmlns:a16="http://schemas.microsoft.com/office/drawing/2014/main" id="{A076909F-402C-4743-B75D-5148D0C9C7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58C901-AD23-4B73-AC35-78B13EB2C7AF}"/>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888774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10B20-629D-4B9D-BB39-AF8B4F7EA0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E5810A-FCDB-4BBF-AD23-EAC71C5020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C47CFE-CC26-4408-9C25-2156FF3ED423}"/>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5" name="Footer Placeholder 4">
            <a:extLst>
              <a:ext uri="{FF2B5EF4-FFF2-40B4-BE49-F238E27FC236}">
                <a16:creationId xmlns:a16="http://schemas.microsoft.com/office/drawing/2014/main" id="{D88AECF6-DFDA-453A-9073-208043FDD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94C19F-2E8A-4014-BE98-B95BB392B1A7}"/>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860793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53780-55FE-4F36-BAFE-3115C4DB47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7F9B4-0463-4EC9-A7FA-D02EB954A2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341A1B-1567-4626-85F5-9F17F50E18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EC360A-38A1-4ADC-A39B-B9D31729D42D}"/>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6" name="Footer Placeholder 5">
            <a:extLst>
              <a:ext uri="{FF2B5EF4-FFF2-40B4-BE49-F238E27FC236}">
                <a16:creationId xmlns:a16="http://schemas.microsoft.com/office/drawing/2014/main" id="{9DBBEB2D-91D2-4468-BDBA-950DD65230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2EE0DA-0F68-4091-B155-0079B367BC74}"/>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30116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0018-212F-4462-AF66-67B46DE442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2EE362-8499-4145-BB83-1C3C63411C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8D071E-393B-4466-9936-51CB1C3989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03BF02-9326-44E5-8AEF-D78C374B3B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89783D-653C-4971-B77C-B7E4D14DCF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CB6489-CF44-4AFE-AEB0-4CF00C137B2D}"/>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8" name="Footer Placeholder 7">
            <a:extLst>
              <a:ext uri="{FF2B5EF4-FFF2-40B4-BE49-F238E27FC236}">
                <a16:creationId xmlns:a16="http://schemas.microsoft.com/office/drawing/2014/main" id="{97CBFC3E-BD6B-45FC-A1C6-38C1C12A67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15B1B6-E49C-44CA-AF33-2C88C7311CE7}"/>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839397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78FD-A88F-4911-A0B7-49E707F43C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A3C620-89F6-4BA0-AB54-BEAE20405141}"/>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4" name="Footer Placeholder 3">
            <a:extLst>
              <a:ext uri="{FF2B5EF4-FFF2-40B4-BE49-F238E27FC236}">
                <a16:creationId xmlns:a16="http://schemas.microsoft.com/office/drawing/2014/main" id="{9D464BE7-6F7A-42E4-8659-88F3DB7B95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A456DB-2A24-40A3-A58A-C913277056F7}"/>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420989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1B23E5-DF7D-4C1C-B820-0A191EF8E5AB}"/>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3" name="Footer Placeholder 2">
            <a:extLst>
              <a:ext uri="{FF2B5EF4-FFF2-40B4-BE49-F238E27FC236}">
                <a16:creationId xmlns:a16="http://schemas.microsoft.com/office/drawing/2014/main" id="{B2219FB2-D748-4338-9DC0-2EBC9A3AE7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CDBB3A-D110-425A-A1A0-C9745BF9038C}"/>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87502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B5CCD-C062-4B62-8613-818D7F8ED9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A374FC-F772-455F-87B4-662076CF1E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D487BA-1F5F-4DAB-AB48-8B12F3671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03B7CD-D332-4B92-9EED-8C3C86F387B3}"/>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6" name="Footer Placeholder 5">
            <a:extLst>
              <a:ext uri="{FF2B5EF4-FFF2-40B4-BE49-F238E27FC236}">
                <a16:creationId xmlns:a16="http://schemas.microsoft.com/office/drawing/2014/main" id="{A3BDD9F9-61DB-41EC-9D44-94B26B31E8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DDF179-6AA6-43EB-AD34-8FA69CF1E122}"/>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34731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2B52C-BAEC-433D-964E-BAEC2F41A8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A30F5D-AD54-4967-8E68-48B94A41EE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7C310F-A62D-430E-B85A-E99F238DF8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D5491D-5C52-482C-9EC2-9993D36784B4}"/>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6" name="Footer Placeholder 5">
            <a:extLst>
              <a:ext uri="{FF2B5EF4-FFF2-40B4-BE49-F238E27FC236}">
                <a16:creationId xmlns:a16="http://schemas.microsoft.com/office/drawing/2014/main" id="{4D000B6F-33DF-4E15-8510-EA8C66F932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1F5863-AC7C-418E-B8D4-6EEC5F93ACA3}"/>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76947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DCA012-700B-48EC-8B6D-E56CF70607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AB934F-2FAD-420C-B937-13345E610F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402B1-91C0-4315-8BE2-3AEE8CE187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B3A81-E8B2-4654-A3E2-9BBAC828D725}" type="datetimeFigureOut">
              <a:rPr lang="en-US" smtClean="0"/>
              <a:t>8/7/2023</a:t>
            </a:fld>
            <a:endParaRPr lang="en-US"/>
          </a:p>
        </p:txBody>
      </p:sp>
      <p:sp>
        <p:nvSpPr>
          <p:cNvPr id="5" name="Footer Placeholder 4">
            <a:extLst>
              <a:ext uri="{FF2B5EF4-FFF2-40B4-BE49-F238E27FC236}">
                <a16:creationId xmlns:a16="http://schemas.microsoft.com/office/drawing/2014/main" id="{4E30BE94-0C77-44EB-B633-86280E9F77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05D058-7B30-42D6-9CBB-F0C54A2A66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BAFAD-741E-4C32-86E5-331CABFB1557}" type="slidenum">
              <a:rPr lang="en-US" smtClean="0"/>
              <a:t>‹#›</a:t>
            </a:fld>
            <a:endParaRPr lang="en-US"/>
          </a:p>
        </p:txBody>
      </p:sp>
    </p:spTree>
    <p:extLst>
      <p:ext uri="{BB962C8B-B14F-4D97-AF65-F5344CB8AC3E}">
        <p14:creationId xmlns:p14="http://schemas.microsoft.com/office/powerpoint/2010/main" val="1627309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svg"/><Relationship Id="rId11" Type="http://schemas.openxmlformats.org/officeDocument/2006/relationships/image" Target="../media/image3.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with low confidence">
            <a:extLst>
              <a:ext uri="{FF2B5EF4-FFF2-40B4-BE49-F238E27FC236}">
                <a16:creationId xmlns:a16="http://schemas.microsoft.com/office/drawing/2014/main" id="{BD515766-17BD-4BC4-963D-250069A1FF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882" y="2874644"/>
            <a:ext cx="4571991" cy="1108709"/>
          </a:xfrm>
          <a:prstGeom prst="rect">
            <a:avLst/>
          </a:prstGeom>
        </p:spPr>
      </p:pic>
      <p:pic>
        <p:nvPicPr>
          <p:cNvPr id="3" name="Picture 2" descr="A picture containing logo&#10;&#10;Description automatically generated">
            <a:extLst>
              <a:ext uri="{FF2B5EF4-FFF2-40B4-BE49-F238E27FC236}">
                <a16:creationId xmlns:a16="http://schemas.microsoft.com/office/drawing/2014/main" id="{54A06B3E-F262-4CE6-BA3B-1F235A6132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2841" y="1239260"/>
            <a:ext cx="4481562" cy="2576898"/>
          </a:xfrm>
          <a:prstGeom prst="rect">
            <a:avLst/>
          </a:prstGeom>
        </p:spPr>
      </p:pic>
      <p:cxnSp>
        <p:nvCxnSpPr>
          <p:cNvPr id="5" name="Straight Connector 4">
            <a:extLst>
              <a:ext uri="{FF2B5EF4-FFF2-40B4-BE49-F238E27FC236}">
                <a16:creationId xmlns:a16="http://schemas.microsoft.com/office/drawing/2014/main" id="{564BF475-5BD3-4040-BCD5-B23C981DF9BE}"/>
              </a:ext>
            </a:extLst>
          </p:cNvPr>
          <p:cNvCxnSpPr/>
          <p:nvPr/>
        </p:nvCxnSpPr>
        <p:spPr>
          <a:xfrm>
            <a:off x="5962305" y="1400174"/>
            <a:ext cx="0" cy="4057650"/>
          </a:xfrm>
          <a:prstGeom prst="line">
            <a:avLst/>
          </a:prstGeom>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4AA600F3-E643-453C-8984-796E57DCA3EE}"/>
              </a:ext>
            </a:extLst>
          </p:cNvPr>
          <p:cNvSpPr txBox="1"/>
          <p:nvPr/>
        </p:nvSpPr>
        <p:spPr>
          <a:xfrm>
            <a:off x="5946712" y="4040171"/>
            <a:ext cx="6312561" cy="1569660"/>
          </a:xfrm>
          <a:prstGeom prst="rect">
            <a:avLst/>
          </a:prstGeom>
          <a:noFill/>
        </p:spPr>
        <p:txBody>
          <a:bodyPr wrap="none" rtlCol="0">
            <a:spAutoFit/>
          </a:bodyPr>
          <a:lstStyle/>
          <a:p>
            <a:pPr algn="ctr"/>
            <a:r>
              <a:rPr lang="en-US" sz="4000" dirty="0" err="1">
                <a:solidFill>
                  <a:srgbClr val="01567B"/>
                </a:solidFill>
              </a:rPr>
              <a:t>Enseñando</a:t>
            </a:r>
            <a:r>
              <a:rPr lang="en-US" sz="4000" dirty="0">
                <a:solidFill>
                  <a:srgbClr val="01567B"/>
                </a:solidFill>
              </a:rPr>
              <a:t> Con </a:t>
            </a:r>
            <a:r>
              <a:rPr lang="en-US" sz="4000" dirty="0" err="1">
                <a:solidFill>
                  <a:srgbClr val="01567B"/>
                </a:solidFill>
              </a:rPr>
              <a:t>Propósito</a:t>
            </a:r>
            <a:r>
              <a:rPr lang="en-US" sz="4000" dirty="0">
                <a:solidFill>
                  <a:srgbClr val="01567B"/>
                </a:solidFill>
              </a:rPr>
              <a:t>:</a:t>
            </a:r>
          </a:p>
          <a:p>
            <a:pPr algn="ctr"/>
            <a:r>
              <a:rPr lang="en-US" sz="2800" dirty="0" err="1">
                <a:solidFill>
                  <a:srgbClr val="01567B"/>
                </a:solidFill>
              </a:rPr>
              <a:t>Conectando</a:t>
            </a:r>
            <a:r>
              <a:rPr lang="en-US" sz="2800" dirty="0">
                <a:solidFill>
                  <a:srgbClr val="01567B"/>
                </a:solidFill>
              </a:rPr>
              <a:t> a </a:t>
            </a:r>
            <a:r>
              <a:rPr lang="en-US" sz="2800" dirty="0" err="1">
                <a:solidFill>
                  <a:srgbClr val="01567B"/>
                </a:solidFill>
              </a:rPr>
              <a:t>los</a:t>
            </a:r>
            <a:r>
              <a:rPr lang="en-US" sz="2800" dirty="0">
                <a:solidFill>
                  <a:srgbClr val="01567B"/>
                </a:solidFill>
              </a:rPr>
              <a:t> </a:t>
            </a:r>
            <a:r>
              <a:rPr lang="en-US" sz="2800" dirty="0" err="1">
                <a:solidFill>
                  <a:srgbClr val="01567B"/>
                </a:solidFill>
              </a:rPr>
              <a:t>Adultos</a:t>
            </a:r>
            <a:r>
              <a:rPr lang="en-US" sz="2800" dirty="0">
                <a:solidFill>
                  <a:srgbClr val="01567B"/>
                </a:solidFill>
              </a:rPr>
              <a:t> </a:t>
            </a:r>
            <a:r>
              <a:rPr lang="en-US" sz="2800" dirty="0" err="1">
                <a:solidFill>
                  <a:srgbClr val="01567B"/>
                </a:solidFill>
              </a:rPr>
              <a:t>en</a:t>
            </a:r>
            <a:r>
              <a:rPr lang="en-US" sz="2800" dirty="0">
                <a:solidFill>
                  <a:srgbClr val="01567B"/>
                </a:solidFill>
              </a:rPr>
              <a:t> un</a:t>
            </a:r>
          </a:p>
          <a:p>
            <a:pPr algn="ctr"/>
            <a:r>
              <a:rPr lang="en-US" sz="2800" dirty="0" err="1">
                <a:solidFill>
                  <a:srgbClr val="01567B"/>
                </a:solidFill>
              </a:rPr>
              <a:t>Estudio</a:t>
            </a:r>
            <a:r>
              <a:rPr lang="en-US" sz="2800" dirty="0">
                <a:solidFill>
                  <a:srgbClr val="01567B"/>
                </a:solidFill>
              </a:rPr>
              <a:t> </a:t>
            </a:r>
            <a:r>
              <a:rPr lang="en-US" sz="2800" dirty="0" err="1">
                <a:solidFill>
                  <a:srgbClr val="01567B"/>
                </a:solidFill>
              </a:rPr>
              <a:t>Biblico</a:t>
            </a:r>
            <a:r>
              <a:rPr lang="en-US" sz="2800" dirty="0">
                <a:solidFill>
                  <a:srgbClr val="01567B"/>
                </a:solidFill>
              </a:rPr>
              <a:t> </a:t>
            </a:r>
            <a:r>
              <a:rPr lang="en-US" sz="2800" dirty="0" err="1">
                <a:solidFill>
                  <a:srgbClr val="01567B"/>
                </a:solidFill>
              </a:rPr>
              <a:t>enfocado</a:t>
            </a:r>
            <a:r>
              <a:rPr lang="en-US" sz="2800" dirty="0">
                <a:solidFill>
                  <a:srgbClr val="01567B"/>
                </a:solidFill>
              </a:rPr>
              <a:t> </a:t>
            </a:r>
            <a:r>
              <a:rPr lang="en-US" sz="2800" dirty="0" err="1">
                <a:solidFill>
                  <a:srgbClr val="01567B"/>
                </a:solidFill>
              </a:rPr>
              <a:t>en</a:t>
            </a:r>
            <a:r>
              <a:rPr lang="en-US" sz="2800" dirty="0">
                <a:solidFill>
                  <a:srgbClr val="01567B"/>
                </a:solidFill>
              </a:rPr>
              <a:t> </a:t>
            </a:r>
            <a:r>
              <a:rPr lang="en-US" sz="2800" dirty="0" err="1">
                <a:solidFill>
                  <a:srgbClr val="01567B"/>
                </a:solidFill>
              </a:rPr>
              <a:t>el</a:t>
            </a:r>
            <a:r>
              <a:rPr lang="en-US" sz="2800" dirty="0">
                <a:solidFill>
                  <a:srgbClr val="01567B"/>
                </a:solidFill>
              </a:rPr>
              <a:t> </a:t>
            </a:r>
            <a:r>
              <a:rPr lang="en-US" sz="2800" dirty="0" err="1">
                <a:solidFill>
                  <a:srgbClr val="01567B"/>
                </a:solidFill>
              </a:rPr>
              <a:t>Discipulado</a:t>
            </a:r>
            <a:endParaRPr lang="en-US" sz="2800" dirty="0">
              <a:solidFill>
                <a:srgbClr val="01567B"/>
              </a:solidFill>
            </a:endParaRPr>
          </a:p>
        </p:txBody>
      </p:sp>
      <p:cxnSp>
        <p:nvCxnSpPr>
          <p:cNvPr id="7" name="Straight Connector 6">
            <a:extLst>
              <a:ext uri="{FF2B5EF4-FFF2-40B4-BE49-F238E27FC236}">
                <a16:creationId xmlns:a16="http://schemas.microsoft.com/office/drawing/2014/main" id="{741E47DF-3B3A-405B-889D-BC6BEC5B1AE0}"/>
              </a:ext>
            </a:extLst>
          </p:cNvPr>
          <p:cNvCxnSpPr>
            <a:cxnSpLocks/>
          </p:cNvCxnSpPr>
          <p:nvPr/>
        </p:nvCxnSpPr>
        <p:spPr>
          <a:xfrm>
            <a:off x="6937610" y="3934661"/>
            <a:ext cx="4317820" cy="0"/>
          </a:xfrm>
          <a:prstGeom prst="line">
            <a:avLst/>
          </a:prstGeom>
          <a:ln>
            <a:solidFill>
              <a:srgbClr val="0156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572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A1BCF-2AB0-49DC-B281-BB4FFF50CE77}"/>
              </a:ext>
            </a:extLst>
          </p:cNvPr>
          <p:cNvSpPr>
            <a:spLocks noGrp="1"/>
          </p:cNvSpPr>
          <p:nvPr>
            <p:ph type="title"/>
          </p:nvPr>
        </p:nvSpPr>
        <p:spPr/>
        <p:txBody>
          <a:bodyPr>
            <a:normAutofit/>
          </a:bodyPr>
          <a:lstStyle/>
          <a:p>
            <a:r>
              <a:rPr lang="en-US" sz="6000" dirty="0"/>
              <a:t>HOY</a:t>
            </a:r>
          </a:p>
        </p:txBody>
      </p:sp>
      <p:sp>
        <p:nvSpPr>
          <p:cNvPr id="3" name="Content Placeholder 2">
            <a:extLst>
              <a:ext uri="{FF2B5EF4-FFF2-40B4-BE49-F238E27FC236}">
                <a16:creationId xmlns:a16="http://schemas.microsoft.com/office/drawing/2014/main" id="{6393880D-0A2D-41C3-92D4-1F5DD2B6A583}"/>
              </a:ext>
            </a:extLst>
          </p:cNvPr>
          <p:cNvSpPr>
            <a:spLocks noGrp="1"/>
          </p:cNvSpPr>
          <p:nvPr>
            <p:ph idx="1"/>
          </p:nvPr>
        </p:nvSpPr>
        <p:spPr>
          <a:xfrm>
            <a:off x="838200" y="1550504"/>
            <a:ext cx="10515600" cy="4942371"/>
          </a:xfrm>
        </p:spPr>
        <p:txBody>
          <a:bodyPr>
            <a:normAutofit fontScale="62500" lnSpcReduction="20000"/>
          </a:bodyPr>
          <a:lstStyle/>
          <a:p>
            <a:r>
              <a:rPr lang="en-US" sz="8500" b="1" dirty="0">
                <a:solidFill>
                  <a:schemeClr val="accent2"/>
                </a:solidFill>
              </a:rPr>
              <a:t>3</a:t>
            </a:r>
            <a:r>
              <a:rPr lang="en-US" sz="5400" b="1" dirty="0">
                <a:solidFill>
                  <a:schemeClr val="accent2"/>
                </a:solidFill>
              </a:rPr>
              <a:t> Pasos para </a:t>
            </a:r>
            <a:r>
              <a:rPr lang="en-US" sz="5400" b="1" dirty="0" err="1">
                <a:solidFill>
                  <a:schemeClr val="accent2"/>
                </a:solidFill>
              </a:rPr>
              <a:t>Enfocar</a:t>
            </a:r>
            <a:r>
              <a:rPr lang="en-US" sz="5400" b="1" dirty="0">
                <a:solidFill>
                  <a:schemeClr val="accent2"/>
                </a:solidFill>
              </a:rPr>
              <a:t> </a:t>
            </a:r>
            <a:r>
              <a:rPr lang="en-US" sz="5400" b="1" dirty="0" err="1">
                <a:solidFill>
                  <a:schemeClr val="accent2"/>
                </a:solidFill>
              </a:rPr>
              <a:t>en</a:t>
            </a:r>
            <a:r>
              <a:rPr lang="en-US" sz="5400" b="1" dirty="0">
                <a:solidFill>
                  <a:schemeClr val="accent2"/>
                </a:solidFill>
              </a:rPr>
              <a:t> la </a:t>
            </a:r>
            <a:r>
              <a:rPr lang="en-US" sz="5400" b="1" dirty="0" err="1">
                <a:solidFill>
                  <a:schemeClr val="accent2"/>
                </a:solidFill>
              </a:rPr>
              <a:t>Planificacion</a:t>
            </a:r>
            <a:r>
              <a:rPr lang="en-US" sz="5400" b="1" dirty="0">
                <a:solidFill>
                  <a:schemeClr val="accent2"/>
                </a:solidFill>
              </a:rPr>
              <a:t> de la </a:t>
            </a:r>
            <a:r>
              <a:rPr lang="en-US" sz="5400" b="1" dirty="0" err="1">
                <a:solidFill>
                  <a:schemeClr val="accent2"/>
                </a:solidFill>
              </a:rPr>
              <a:t>Leccion</a:t>
            </a:r>
            <a:endParaRPr lang="en-US" sz="5400" b="1" dirty="0">
              <a:solidFill>
                <a:schemeClr val="accent2"/>
              </a:solidFill>
            </a:endParaRPr>
          </a:p>
          <a:p>
            <a:pPr marL="0" indent="0">
              <a:buNone/>
            </a:pPr>
            <a:endParaRPr lang="en-US" sz="5400" b="1" dirty="0">
              <a:solidFill>
                <a:schemeClr val="accent2"/>
              </a:solidFill>
            </a:endParaRPr>
          </a:p>
          <a:p>
            <a:r>
              <a:rPr lang="en-US" sz="8500" b="1" dirty="0">
                <a:solidFill>
                  <a:srgbClr val="2CBF5A"/>
                </a:solidFill>
              </a:rPr>
              <a:t>4</a:t>
            </a:r>
            <a:r>
              <a:rPr lang="en-US" sz="5400" b="1" dirty="0">
                <a:solidFill>
                  <a:srgbClr val="2CBF5A"/>
                </a:solidFill>
              </a:rPr>
              <a:t> </a:t>
            </a:r>
            <a:r>
              <a:rPr lang="es-ES" sz="5400" b="1" dirty="0">
                <a:solidFill>
                  <a:srgbClr val="2CBF5A"/>
                </a:solidFill>
              </a:rPr>
              <a:t>Practicas para el Estudio e Interpretación</a:t>
            </a:r>
          </a:p>
          <a:p>
            <a:pPr marL="0" indent="0">
              <a:buNone/>
            </a:pPr>
            <a:endParaRPr lang="en-US" sz="5400" b="1" dirty="0">
              <a:solidFill>
                <a:srgbClr val="2CBF5A"/>
              </a:solidFill>
            </a:endParaRPr>
          </a:p>
          <a:p>
            <a:r>
              <a:rPr lang="en-US" sz="8500" b="1" dirty="0">
                <a:solidFill>
                  <a:schemeClr val="accent1"/>
                </a:solidFill>
              </a:rPr>
              <a:t>5</a:t>
            </a:r>
            <a:r>
              <a:rPr lang="en-US" sz="8800" b="1" dirty="0">
                <a:solidFill>
                  <a:schemeClr val="accent1"/>
                </a:solidFill>
              </a:rPr>
              <a:t> </a:t>
            </a:r>
            <a:r>
              <a:rPr lang="es-ES" sz="5400" b="1" dirty="0">
                <a:solidFill>
                  <a:schemeClr val="accent1"/>
                </a:solidFill>
              </a:rPr>
              <a:t>Principios para Conectar con los Alumnos</a:t>
            </a:r>
          </a:p>
          <a:p>
            <a:pPr marL="0" indent="0">
              <a:buNone/>
            </a:pPr>
            <a:r>
              <a:rPr lang="es-ES" sz="5400" b="1" dirty="0">
                <a:solidFill>
                  <a:schemeClr val="accent1"/>
                </a:solidFill>
              </a:rPr>
              <a:t> </a:t>
            </a:r>
            <a:endParaRPr lang="en-US" sz="5400" b="1" dirty="0">
              <a:solidFill>
                <a:schemeClr val="accent1"/>
              </a:solidFill>
            </a:endParaRPr>
          </a:p>
          <a:p>
            <a:r>
              <a:rPr lang="en-US" sz="9500" b="1" dirty="0">
                <a:solidFill>
                  <a:schemeClr val="accent4"/>
                </a:solidFill>
              </a:rPr>
              <a:t>1</a:t>
            </a:r>
            <a:r>
              <a:rPr lang="en-US" sz="5400" b="1" dirty="0">
                <a:solidFill>
                  <a:schemeClr val="accent4"/>
                </a:solidFill>
              </a:rPr>
              <a:t> </a:t>
            </a:r>
            <a:r>
              <a:rPr lang="en-US" sz="5400" b="1" dirty="0" err="1">
                <a:solidFill>
                  <a:schemeClr val="accent4"/>
                </a:solidFill>
              </a:rPr>
              <a:t>Razón</a:t>
            </a:r>
            <a:r>
              <a:rPr lang="en-US" sz="5400" b="1" dirty="0">
                <a:solidFill>
                  <a:schemeClr val="accent4"/>
                </a:solidFill>
              </a:rPr>
              <a:t> para </a:t>
            </a:r>
            <a:r>
              <a:rPr lang="en-US" sz="5400" b="1" dirty="0" err="1">
                <a:solidFill>
                  <a:schemeClr val="accent4"/>
                </a:solidFill>
              </a:rPr>
              <a:t>Enseñar</a:t>
            </a:r>
            <a:r>
              <a:rPr lang="en-US" sz="5400" b="1" dirty="0">
                <a:solidFill>
                  <a:schemeClr val="accent4"/>
                </a:solidFill>
              </a:rPr>
              <a:t> </a:t>
            </a:r>
          </a:p>
        </p:txBody>
      </p:sp>
      <p:pic>
        <p:nvPicPr>
          <p:cNvPr id="5" name="Picture 4" descr="Text&#10;&#10;Description automatically generated with low confidence">
            <a:extLst>
              <a:ext uri="{FF2B5EF4-FFF2-40B4-BE49-F238E27FC236}">
                <a16:creationId xmlns:a16="http://schemas.microsoft.com/office/drawing/2014/main" id="{6F358C6B-CE9B-47AB-8834-251444892E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0075" y="6317874"/>
            <a:ext cx="2231925" cy="540126"/>
          </a:xfrm>
          <a:prstGeom prst="rect">
            <a:avLst/>
          </a:prstGeom>
        </p:spPr>
      </p:pic>
      <p:pic>
        <p:nvPicPr>
          <p:cNvPr id="7" name="Picture 6" descr="A picture containing text, sign, vector graphics&#10;&#10;Description automatically generated">
            <a:extLst>
              <a:ext uri="{FF2B5EF4-FFF2-40B4-BE49-F238E27FC236}">
                <a16:creationId xmlns:a16="http://schemas.microsoft.com/office/drawing/2014/main" id="{E260DFCD-B69D-471B-952D-C088818F85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2115317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F131-5512-468F-960E-FAFBD152E0BC}"/>
              </a:ext>
            </a:extLst>
          </p:cNvPr>
          <p:cNvSpPr>
            <a:spLocks noGrp="1"/>
          </p:cNvSpPr>
          <p:nvPr>
            <p:ph type="title"/>
          </p:nvPr>
        </p:nvSpPr>
        <p:spPr/>
        <p:txBody>
          <a:bodyPr>
            <a:normAutofit fontScale="90000"/>
          </a:bodyPr>
          <a:lstStyle/>
          <a:p>
            <a:pPr algn="l"/>
            <a:r>
              <a:rPr lang="en-US" sz="8000" dirty="0"/>
              <a:t>3 Pasos </a:t>
            </a:r>
            <a:r>
              <a:rPr lang="en-US" sz="8000" dirty="0" err="1"/>
              <a:t>hacia</a:t>
            </a:r>
            <a:r>
              <a:rPr lang="en-US" sz="8000" dirty="0"/>
              <a:t> </a:t>
            </a:r>
            <a:r>
              <a:rPr lang="en-US" sz="8000" dirty="0" err="1"/>
              <a:t>el</a:t>
            </a:r>
            <a:br>
              <a:rPr lang="en-US" sz="8000" dirty="0"/>
            </a:br>
            <a:r>
              <a:rPr lang="en-US" sz="8000" dirty="0" err="1"/>
              <a:t>Enfoque</a:t>
            </a:r>
            <a:endParaRPr lang="en-US" sz="8000" dirty="0"/>
          </a:p>
        </p:txBody>
      </p:sp>
      <p:pic>
        <p:nvPicPr>
          <p:cNvPr id="5" name="Graphic 4" descr="Bullseye outline">
            <a:extLst>
              <a:ext uri="{FF2B5EF4-FFF2-40B4-BE49-F238E27FC236}">
                <a16:creationId xmlns:a16="http://schemas.microsoft.com/office/drawing/2014/main" id="{B1D647DF-880E-49B0-88A1-BF692292E7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90568" y="1004657"/>
            <a:ext cx="2669507" cy="2669507"/>
          </a:xfrm>
          <a:prstGeom prst="rect">
            <a:avLst/>
          </a:prstGeom>
        </p:spPr>
      </p:pic>
      <p:sp>
        <p:nvSpPr>
          <p:cNvPr id="9" name="Freeform: Shape 8">
            <a:extLst>
              <a:ext uri="{FF2B5EF4-FFF2-40B4-BE49-F238E27FC236}">
                <a16:creationId xmlns:a16="http://schemas.microsoft.com/office/drawing/2014/main" id="{FAC08B9C-2D86-4D93-B450-8FC30EB5553E}"/>
              </a:ext>
            </a:extLst>
          </p:cNvPr>
          <p:cNvSpPr/>
          <p:nvPr/>
        </p:nvSpPr>
        <p:spPr>
          <a:xfrm>
            <a:off x="973617" y="5389928"/>
            <a:ext cx="3800029" cy="553039"/>
          </a:xfrm>
          <a:custGeom>
            <a:avLst/>
            <a:gdLst>
              <a:gd name="connsiteX0" fmla="*/ 0 w 1639819"/>
              <a:gd name="connsiteY0" fmla="*/ 0 h 1024154"/>
              <a:gd name="connsiteX1" fmla="*/ 1639819 w 1639819"/>
              <a:gd name="connsiteY1" fmla="*/ 0 h 1024154"/>
              <a:gd name="connsiteX2" fmla="*/ 1639819 w 1639819"/>
              <a:gd name="connsiteY2" fmla="*/ 1024154 h 1024154"/>
              <a:gd name="connsiteX3" fmla="*/ 0 w 1639819"/>
              <a:gd name="connsiteY3" fmla="*/ 1024154 h 1024154"/>
              <a:gd name="connsiteX4" fmla="*/ 0 w 1639819"/>
              <a:gd name="connsiteY4" fmla="*/ 0 h 1024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9819" h="1024154">
                <a:moveTo>
                  <a:pt x="0" y="0"/>
                </a:moveTo>
                <a:lnTo>
                  <a:pt x="1639819" y="0"/>
                </a:lnTo>
                <a:lnTo>
                  <a:pt x="1639819" y="1024154"/>
                </a:lnTo>
                <a:lnTo>
                  <a:pt x="0" y="10241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8116" tIns="0" rIns="0" bIns="0" numCol="1" spcCol="1270" anchor="t" anchorCtr="0">
            <a:noAutofit/>
          </a:bodyPr>
          <a:lstStyle/>
          <a:p>
            <a:pPr lvl="0" defTabSz="1066800">
              <a:lnSpc>
                <a:spcPct val="90000"/>
              </a:lnSpc>
              <a:spcBef>
                <a:spcPct val="0"/>
              </a:spcBef>
              <a:spcAft>
                <a:spcPct val="35000"/>
              </a:spcAft>
            </a:pPr>
            <a:r>
              <a:rPr lang="en-US" sz="4400" b="1" dirty="0">
                <a:solidFill>
                  <a:schemeClr val="accent4"/>
                </a:solidFill>
                <a:effectLst>
                  <a:outerShdw blurRad="38100" dist="38100" dir="2700000" algn="tl">
                    <a:srgbClr val="000000">
                      <a:alpha val="43137"/>
                    </a:srgbClr>
                  </a:outerShdw>
                </a:effectLst>
              </a:rPr>
              <a:t>   </a:t>
            </a:r>
            <a:r>
              <a:rPr lang="en-US" sz="4400" b="1" dirty="0" err="1">
                <a:solidFill>
                  <a:schemeClr val="accent4"/>
                </a:solidFill>
                <a:effectLst>
                  <a:outerShdw blurRad="38100" dist="38100" dir="2700000" algn="tl">
                    <a:srgbClr val="000000">
                      <a:alpha val="43137"/>
                    </a:srgbClr>
                  </a:outerShdw>
                </a:effectLst>
              </a:rPr>
              <a:t>Motivación</a:t>
            </a:r>
            <a:r>
              <a:rPr lang="en-US" sz="4400" b="1" dirty="0">
                <a:solidFill>
                  <a:schemeClr val="accent4"/>
                </a:solidFill>
                <a:effectLst>
                  <a:outerShdw blurRad="38100" dist="38100" dir="2700000" algn="tl">
                    <a:srgbClr val="000000">
                      <a:alpha val="43137"/>
                    </a:srgbClr>
                  </a:outerShdw>
                </a:effectLst>
              </a:rPr>
              <a:t> </a:t>
            </a:r>
            <a:endParaRPr lang="en-US" sz="4400" b="1" kern="1200" dirty="0">
              <a:solidFill>
                <a:schemeClr val="accent4"/>
              </a:solidFill>
              <a:effectLst>
                <a:outerShdw blurRad="38100" dist="38100" dir="2700000" algn="tl">
                  <a:srgbClr val="000000">
                    <a:alpha val="43137"/>
                  </a:srgbClr>
                </a:outerShdw>
              </a:effectLst>
            </a:endParaRPr>
          </a:p>
        </p:txBody>
      </p:sp>
      <p:sp>
        <p:nvSpPr>
          <p:cNvPr id="11" name="Freeform: Shape 10">
            <a:extLst>
              <a:ext uri="{FF2B5EF4-FFF2-40B4-BE49-F238E27FC236}">
                <a16:creationId xmlns:a16="http://schemas.microsoft.com/office/drawing/2014/main" id="{B816178C-689E-4009-809B-73D15899275C}"/>
              </a:ext>
            </a:extLst>
          </p:cNvPr>
          <p:cNvSpPr/>
          <p:nvPr/>
        </p:nvSpPr>
        <p:spPr>
          <a:xfrm>
            <a:off x="2873632" y="4478705"/>
            <a:ext cx="3800028" cy="553039"/>
          </a:xfrm>
          <a:custGeom>
            <a:avLst/>
            <a:gdLst>
              <a:gd name="connsiteX0" fmla="*/ 0 w 2090619"/>
              <a:gd name="connsiteY0" fmla="*/ 0 h 1927821"/>
              <a:gd name="connsiteX1" fmla="*/ 2090619 w 2090619"/>
              <a:gd name="connsiteY1" fmla="*/ 0 h 1927821"/>
              <a:gd name="connsiteX2" fmla="*/ 2090619 w 2090619"/>
              <a:gd name="connsiteY2" fmla="*/ 1927821 h 1927821"/>
              <a:gd name="connsiteX3" fmla="*/ 0 w 2090619"/>
              <a:gd name="connsiteY3" fmla="*/ 1927821 h 1927821"/>
              <a:gd name="connsiteX4" fmla="*/ 0 w 2090619"/>
              <a:gd name="connsiteY4" fmla="*/ 0 h 1927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0619" h="1927821">
                <a:moveTo>
                  <a:pt x="0" y="0"/>
                </a:moveTo>
                <a:lnTo>
                  <a:pt x="2090619" y="0"/>
                </a:lnTo>
                <a:lnTo>
                  <a:pt x="2090619" y="1927821"/>
                </a:lnTo>
                <a:lnTo>
                  <a:pt x="0" y="19278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1209" tIns="0" rIns="0" bIns="0" numCol="1" spcCol="1270" anchor="t" anchorCtr="0">
            <a:noAutofit/>
          </a:bodyPr>
          <a:lstStyle/>
          <a:p>
            <a:pPr lvl="0" defTabSz="1066800">
              <a:lnSpc>
                <a:spcPct val="90000"/>
              </a:lnSpc>
              <a:spcBef>
                <a:spcPct val="0"/>
              </a:spcBef>
              <a:spcAft>
                <a:spcPct val="35000"/>
              </a:spcAft>
            </a:pPr>
            <a:r>
              <a:rPr lang="en-US" sz="4400" b="1" dirty="0">
                <a:solidFill>
                  <a:schemeClr val="accent5"/>
                </a:solidFill>
                <a:effectLst>
                  <a:outerShdw blurRad="38100" dist="38100" dir="2700000" algn="tl">
                    <a:srgbClr val="000000">
                      <a:alpha val="43137"/>
                    </a:srgbClr>
                  </a:outerShdw>
                </a:effectLst>
              </a:rPr>
              <a:t> </a:t>
            </a:r>
            <a:r>
              <a:rPr lang="en-US" sz="4400" b="1" dirty="0" err="1">
                <a:solidFill>
                  <a:schemeClr val="accent5"/>
                </a:solidFill>
                <a:effectLst>
                  <a:outerShdw blurRad="38100" dist="38100" dir="2700000" algn="tl">
                    <a:srgbClr val="000000">
                      <a:alpha val="43137"/>
                    </a:srgbClr>
                  </a:outerShdw>
                </a:effectLst>
              </a:rPr>
              <a:t>Examinación</a:t>
            </a:r>
            <a:r>
              <a:rPr lang="en-US" sz="4400" b="1" dirty="0">
                <a:solidFill>
                  <a:schemeClr val="accent5"/>
                </a:solidFill>
                <a:effectLst>
                  <a:outerShdw blurRad="38100" dist="38100" dir="2700000" algn="tl">
                    <a:srgbClr val="000000">
                      <a:alpha val="43137"/>
                    </a:srgbClr>
                  </a:outerShdw>
                </a:effectLst>
              </a:rPr>
              <a:t> </a:t>
            </a:r>
            <a:endParaRPr lang="en-US" sz="3200" b="1" kern="1200" dirty="0">
              <a:solidFill>
                <a:schemeClr val="accent5"/>
              </a:solidFill>
              <a:effectLst>
                <a:outerShdw blurRad="38100" dist="38100" dir="2700000" algn="tl">
                  <a:srgbClr val="000000">
                    <a:alpha val="43137"/>
                  </a:srgbClr>
                </a:outerShdw>
              </a:effectLst>
            </a:endParaRPr>
          </a:p>
        </p:txBody>
      </p:sp>
      <p:grpSp>
        <p:nvGrpSpPr>
          <p:cNvPr id="15" name="Group 14">
            <a:extLst>
              <a:ext uri="{FF2B5EF4-FFF2-40B4-BE49-F238E27FC236}">
                <a16:creationId xmlns:a16="http://schemas.microsoft.com/office/drawing/2014/main" id="{E1AB090A-1C2D-4740-A4B0-D645EE7BC40B}"/>
              </a:ext>
            </a:extLst>
          </p:cNvPr>
          <p:cNvGrpSpPr/>
          <p:nvPr/>
        </p:nvGrpSpPr>
        <p:grpSpPr>
          <a:xfrm>
            <a:off x="294802" y="1356278"/>
            <a:ext cx="8218557" cy="5136597"/>
            <a:chOff x="5556738" y="1696392"/>
            <a:chExt cx="5670062" cy="3543788"/>
          </a:xfrm>
        </p:grpSpPr>
        <p:sp>
          <p:nvSpPr>
            <p:cNvPr id="7" name="Shape 6">
              <a:extLst>
                <a:ext uri="{FF2B5EF4-FFF2-40B4-BE49-F238E27FC236}">
                  <a16:creationId xmlns:a16="http://schemas.microsoft.com/office/drawing/2014/main" id="{4C799171-D245-4DDE-ACE9-2267BF8E6654}"/>
                </a:ext>
              </a:extLst>
            </p:cNvPr>
            <p:cNvSpPr/>
            <p:nvPr/>
          </p:nvSpPr>
          <p:spPr>
            <a:xfrm>
              <a:off x="5556738" y="1696392"/>
              <a:ext cx="5670062" cy="3543788"/>
            </a:xfrm>
            <a:prstGeom prst="swooshArrow">
              <a:avLst>
                <a:gd name="adj1" fmla="val 25000"/>
                <a:gd name="adj2" fmla="val 25000"/>
              </a:avLst>
            </a:prstGeom>
            <a:solidFill>
              <a:schemeClr val="accent2"/>
            </a:solidFill>
            <a:ln w="19050">
              <a:solidFill>
                <a:schemeClr val="bg1"/>
              </a:solidFill>
            </a:ln>
          </p:spPr>
          <p:style>
            <a:lnRef idx="0">
              <a:scrgbClr r="0" g="0" b="0"/>
            </a:lnRef>
            <a:fillRef idx="0">
              <a:scrgbClr r="0" g="0" b="0"/>
            </a:fillRef>
            <a:effectRef idx="0">
              <a:scrgbClr r="0" g="0" b="0"/>
            </a:effectRef>
            <a:fontRef idx="minor">
              <a:schemeClr val="lt1"/>
            </a:fontRef>
          </p:style>
          <p:txBody>
            <a:bodyPr/>
            <a:lstStyle/>
            <a:p>
              <a:endParaRPr lang="en-US" dirty="0"/>
            </a:p>
          </p:txBody>
        </p:sp>
        <p:sp>
          <p:nvSpPr>
            <p:cNvPr id="8" name="Oval 7">
              <a:extLst>
                <a:ext uri="{FF2B5EF4-FFF2-40B4-BE49-F238E27FC236}">
                  <a16:creationId xmlns:a16="http://schemas.microsoft.com/office/drawing/2014/main" id="{AF336990-7DC0-4FE4-9DC9-EA97A9D580E4}"/>
                </a:ext>
              </a:extLst>
            </p:cNvPr>
            <p:cNvSpPr/>
            <p:nvPr/>
          </p:nvSpPr>
          <p:spPr>
            <a:xfrm>
              <a:off x="6276835" y="4142315"/>
              <a:ext cx="147421" cy="147421"/>
            </a:xfrm>
            <a:prstGeom prst="ellipse">
              <a:avLst/>
            </a:prstGeom>
            <a:ln>
              <a:solidFill>
                <a:schemeClr val="bg1"/>
              </a:solidFill>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10" name="Oval 9">
              <a:extLst>
                <a:ext uri="{FF2B5EF4-FFF2-40B4-BE49-F238E27FC236}">
                  <a16:creationId xmlns:a16="http://schemas.microsoft.com/office/drawing/2014/main" id="{CC75D0C6-9746-43FB-B8FC-3A62E09C6430}"/>
                </a:ext>
              </a:extLst>
            </p:cNvPr>
            <p:cNvSpPr/>
            <p:nvPr/>
          </p:nvSpPr>
          <p:spPr>
            <a:xfrm>
              <a:off x="7578115" y="3179113"/>
              <a:ext cx="266492" cy="266492"/>
            </a:xfrm>
            <a:prstGeom prst="ellipse">
              <a:avLst/>
            </a:prstGeom>
            <a:ln>
              <a:solidFill>
                <a:schemeClr val="bg1"/>
              </a:solidFill>
            </a:ln>
          </p:spPr>
          <p:style>
            <a:lnRef idx="0">
              <a:schemeClr val="accent5"/>
            </a:lnRef>
            <a:fillRef idx="3">
              <a:schemeClr val="accent5"/>
            </a:fillRef>
            <a:effectRef idx="3">
              <a:schemeClr val="accent5"/>
            </a:effectRef>
            <a:fontRef idx="minor">
              <a:schemeClr val="lt1"/>
            </a:fontRef>
          </p:style>
        </p:sp>
        <p:sp>
          <p:nvSpPr>
            <p:cNvPr id="12" name="Oval 11">
              <a:extLst>
                <a:ext uri="{FF2B5EF4-FFF2-40B4-BE49-F238E27FC236}">
                  <a16:creationId xmlns:a16="http://schemas.microsoft.com/office/drawing/2014/main" id="{79CB294F-802B-44B8-8855-27AF16AB1CF7}"/>
                </a:ext>
              </a:extLst>
            </p:cNvPr>
            <p:cNvSpPr/>
            <p:nvPr/>
          </p:nvSpPr>
          <p:spPr>
            <a:xfrm>
              <a:off x="9143052" y="2592970"/>
              <a:ext cx="368554" cy="368554"/>
            </a:xfrm>
            <a:prstGeom prst="ellipse">
              <a:avLst/>
            </a:prstGeom>
            <a:ln>
              <a:solidFill>
                <a:schemeClr val="bg1"/>
              </a:solidFill>
            </a:ln>
          </p:spPr>
          <p:style>
            <a:lnRef idx="0">
              <a:schemeClr val="accent6"/>
            </a:lnRef>
            <a:fillRef idx="3">
              <a:schemeClr val="accent6"/>
            </a:fillRef>
            <a:effectRef idx="3">
              <a:schemeClr val="accent6"/>
            </a:effectRef>
            <a:fontRef idx="minor">
              <a:schemeClr val="lt1"/>
            </a:fontRef>
          </p:style>
        </p:sp>
      </p:grpSp>
      <p:sp>
        <p:nvSpPr>
          <p:cNvPr id="13" name="Freeform: Shape 12">
            <a:extLst>
              <a:ext uri="{FF2B5EF4-FFF2-40B4-BE49-F238E27FC236}">
                <a16:creationId xmlns:a16="http://schemas.microsoft.com/office/drawing/2014/main" id="{49FF2738-1FC3-4D7C-BF79-220B96906526}"/>
              </a:ext>
            </a:extLst>
          </p:cNvPr>
          <p:cNvSpPr/>
          <p:nvPr/>
        </p:nvSpPr>
        <p:spPr>
          <a:xfrm>
            <a:off x="5151923" y="3676996"/>
            <a:ext cx="3582498" cy="553040"/>
          </a:xfrm>
          <a:custGeom>
            <a:avLst/>
            <a:gdLst>
              <a:gd name="connsiteX0" fmla="*/ 0 w 1812904"/>
              <a:gd name="connsiteY0" fmla="*/ 0 h 2462933"/>
              <a:gd name="connsiteX1" fmla="*/ 1812904 w 1812904"/>
              <a:gd name="connsiteY1" fmla="*/ 0 h 2462933"/>
              <a:gd name="connsiteX2" fmla="*/ 1812904 w 1812904"/>
              <a:gd name="connsiteY2" fmla="*/ 2462933 h 2462933"/>
              <a:gd name="connsiteX3" fmla="*/ 0 w 1812904"/>
              <a:gd name="connsiteY3" fmla="*/ 2462933 h 2462933"/>
              <a:gd name="connsiteX4" fmla="*/ 0 w 1812904"/>
              <a:gd name="connsiteY4" fmla="*/ 0 h 24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2904" h="2462933">
                <a:moveTo>
                  <a:pt x="0" y="0"/>
                </a:moveTo>
                <a:lnTo>
                  <a:pt x="1812904" y="0"/>
                </a:lnTo>
                <a:lnTo>
                  <a:pt x="1812904" y="2462933"/>
                </a:lnTo>
                <a:lnTo>
                  <a:pt x="0" y="246293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5289" tIns="0" rIns="0" bIns="0" numCol="1" spcCol="1270" anchor="t" anchorCtr="0">
            <a:noAutofit/>
          </a:bodyPr>
          <a:lstStyle/>
          <a:p>
            <a:pPr lvl="0" defTabSz="1066800">
              <a:lnSpc>
                <a:spcPct val="90000"/>
              </a:lnSpc>
              <a:spcBef>
                <a:spcPct val="0"/>
              </a:spcBef>
              <a:spcAft>
                <a:spcPct val="35000"/>
              </a:spcAft>
            </a:pPr>
            <a:r>
              <a:rPr lang="en-US" sz="4400" b="1" dirty="0">
                <a:solidFill>
                  <a:schemeClr val="accent6">
                    <a:lumMod val="75000"/>
                  </a:schemeClr>
                </a:solidFill>
                <a:effectLst>
                  <a:outerShdw blurRad="38100" dist="38100" dir="2700000" algn="tl">
                    <a:srgbClr val="000000">
                      <a:alpha val="43137"/>
                    </a:srgbClr>
                  </a:outerShdw>
                </a:effectLst>
              </a:rPr>
              <a:t>   </a:t>
            </a:r>
            <a:r>
              <a:rPr lang="en-US" sz="4400" b="1" dirty="0" err="1">
                <a:solidFill>
                  <a:schemeClr val="accent6">
                    <a:lumMod val="75000"/>
                  </a:schemeClr>
                </a:solidFill>
                <a:effectLst>
                  <a:outerShdw blurRad="38100" dist="38100" dir="2700000" algn="tl">
                    <a:srgbClr val="000000">
                      <a:alpha val="43137"/>
                    </a:srgbClr>
                  </a:outerShdw>
                </a:effectLst>
              </a:rPr>
              <a:t>Aplicación</a:t>
            </a:r>
            <a:r>
              <a:rPr lang="en-US" sz="4400" b="1" dirty="0">
                <a:solidFill>
                  <a:schemeClr val="accent6">
                    <a:lumMod val="75000"/>
                  </a:schemeClr>
                </a:solidFill>
                <a:effectLst>
                  <a:outerShdw blurRad="38100" dist="38100" dir="2700000" algn="tl">
                    <a:srgbClr val="000000">
                      <a:alpha val="43137"/>
                    </a:srgbClr>
                  </a:outerShdw>
                </a:effectLst>
              </a:rPr>
              <a:t> </a:t>
            </a:r>
            <a:endParaRPr lang="en-US" sz="3200" b="1" kern="1200" dirty="0">
              <a:solidFill>
                <a:schemeClr val="accent6">
                  <a:lumMod val="75000"/>
                </a:schemeClr>
              </a:solidFill>
              <a:effectLst>
                <a:outerShdw blurRad="38100" dist="38100" dir="2700000" algn="tl">
                  <a:srgbClr val="000000">
                    <a:alpha val="43137"/>
                  </a:srgbClr>
                </a:outerShdw>
              </a:effectLst>
            </a:endParaRPr>
          </a:p>
        </p:txBody>
      </p:sp>
      <p:sp>
        <p:nvSpPr>
          <p:cNvPr id="17" name="Freeform: Shape 16">
            <a:extLst>
              <a:ext uri="{FF2B5EF4-FFF2-40B4-BE49-F238E27FC236}">
                <a16:creationId xmlns:a16="http://schemas.microsoft.com/office/drawing/2014/main" id="{37D90297-D785-4FDC-BDD1-A78FC1695EC5}"/>
              </a:ext>
            </a:extLst>
          </p:cNvPr>
          <p:cNvSpPr/>
          <p:nvPr/>
        </p:nvSpPr>
        <p:spPr>
          <a:xfrm>
            <a:off x="8513359" y="0"/>
            <a:ext cx="3277958" cy="1382686"/>
          </a:xfrm>
          <a:custGeom>
            <a:avLst/>
            <a:gdLst>
              <a:gd name="connsiteX0" fmla="*/ 0 w 1812904"/>
              <a:gd name="connsiteY0" fmla="*/ 0 h 2462933"/>
              <a:gd name="connsiteX1" fmla="*/ 1812904 w 1812904"/>
              <a:gd name="connsiteY1" fmla="*/ 0 h 2462933"/>
              <a:gd name="connsiteX2" fmla="*/ 1812904 w 1812904"/>
              <a:gd name="connsiteY2" fmla="*/ 2462933 h 2462933"/>
              <a:gd name="connsiteX3" fmla="*/ 0 w 1812904"/>
              <a:gd name="connsiteY3" fmla="*/ 2462933 h 2462933"/>
              <a:gd name="connsiteX4" fmla="*/ 0 w 1812904"/>
              <a:gd name="connsiteY4" fmla="*/ 0 h 24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2904" h="2462933">
                <a:moveTo>
                  <a:pt x="0" y="0"/>
                </a:moveTo>
                <a:lnTo>
                  <a:pt x="1812904" y="0"/>
                </a:lnTo>
                <a:lnTo>
                  <a:pt x="1812904" y="2462933"/>
                </a:lnTo>
                <a:lnTo>
                  <a:pt x="0" y="2462933"/>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r" defTabSz="0">
              <a:spcBef>
                <a:spcPct val="0"/>
              </a:spcBef>
              <a:buNone/>
            </a:pPr>
            <a:r>
              <a:rPr lang="en-US" sz="4400" b="1" dirty="0">
                <a:solidFill>
                  <a:srgbClr val="C00000"/>
                </a:solidFill>
                <a:effectLst>
                  <a:outerShdw blurRad="38100" dist="38100" dir="2700000" algn="tl">
                    <a:srgbClr val="000000">
                      <a:alpha val="43137"/>
                    </a:srgbClr>
                  </a:outerShdw>
                </a:effectLst>
              </a:rPr>
              <a:t>Meta  del </a:t>
            </a:r>
            <a:r>
              <a:rPr lang="en-US" sz="4400" b="1" dirty="0" err="1">
                <a:solidFill>
                  <a:srgbClr val="C00000"/>
                </a:solidFill>
                <a:effectLst>
                  <a:outerShdw blurRad="38100" dist="38100" dir="2700000" algn="tl">
                    <a:srgbClr val="000000">
                      <a:alpha val="43137"/>
                    </a:srgbClr>
                  </a:outerShdw>
                </a:effectLst>
              </a:rPr>
              <a:t>Discipulado</a:t>
            </a:r>
            <a:endParaRPr lang="en-US" sz="4400" b="1" dirty="0">
              <a:solidFill>
                <a:srgbClr val="C00000"/>
              </a:solidFill>
              <a:effectLst>
                <a:outerShdw blurRad="38100" dist="38100" dir="2700000" algn="tl">
                  <a:srgbClr val="000000">
                    <a:alpha val="43137"/>
                  </a:srgbClr>
                </a:outerShdw>
              </a:effectLst>
            </a:endParaRPr>
          </a:p>
        </p:txBody>
      </p:sp>
      <p:pic>
        <p:nvPicPr>
          <p:cNvPr id="18" name="Picture 17" descr="Text&#10;&#10;Description automatically generated with low confidence">
            <a:extLst>
              <a:ext uri="{FF2B5EF4-FFF2-40B4-BE49-F238E27FC236}">
                <a16:creationId xmlns:a16="http://schemas.microsoft.com/office/drawing/2014/main" id="{257198E3-4949-4342-B253-0C890F45D9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60075" y="6317874"/>
            <a:ext cx="2231925" cy="540126"/>
          </a:xfrm>
          <a:prstGeom prst="rect">
            <a:avLst/>
          </a:prstGeom>
        </p:spPr>
      </p:pic>
      <p:pic>
        <p:nvPicPr>
          <p:cNvPr id="21" name="Picture 20" descr="A picture containing text, sign, vector graphics&#10;&#10;Description automatically generated">
            <a:extLst>
              <a:ext uri="{FF2B5EF4-FFF2-40B4-BE49-F238E27FC236}">
                <a16:creationId xmlns:a16="http://schemas.microsoft.com/office/drawing/2014/main" id="{CCA002FA-1849-48C0-B1C5-FB5948E4BB3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1298242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fade">
                                      <p:cBhvr>
                                        <p:cTn id="22"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FF7266-3326-47E8-AD36-D99C3F4423BC}"/>
              </a:ext>
            </a:extLst>
          </p:cNvPr>
          <p:cNvSpPr>
            <a:spLocks noGrp="1"/>
          </p:cNvSpPr>
          <p:nvPr>
            <p:ph type="title"/>
          </p:nvPr>
        </p:nvSpPr>
        <p:spPr/>
        <p:txBody>
          <a:bodyPr>
            <a:normAutofit fontScale="90000"/>
          </a:bodyPr>
          <a:lstStyle/>
          <a:p>
            <a:pPr algn="l"/>
            <a:r>
              <a:rPr lang="en-US" sz="8000" dirty="0"/>
              <a:t>4 </a:t>
            </a:r>
            <a:r>
              <a:rPr lang="en-US" sz="8000" dirty="0" err="1"/>
              <a:t>Practicas</a:t>
            </a:r>
            <a:r>
              <a:rPr lang="en-US" sz="8000" dirty="0"/>
              <a:t> de </a:t>
            </a:r>
            <a:r>
              <a:rPr lang="en-US" sz="8000" dirty="0" err="1"/>
              <a:t>Estudio</a:t>
            </a:r>
            <a:r>
              <a:rPr lang="en-US" sz="8000" dirty="0"/>
              <a:t> e </a:t>
            </a:r>
            <a:br>
              <a:rPr lang="en-US" sz="8000" dirty="0"/>
            </a:br>
            <a:r>
              <a:rPr lang="en-US" sz="8000" dirty="0" err="1"/>
              <a:t>Interpretacion</a:t>
            </a:r>
            <a:endParaRPr lang="en-US" sz="8000" dirty="0"/>
          </a:p>
        </p:txBody>
      </p:sp>
      <p:sp>
        <p:nvSpPr>
          <p:cNvPr id="3" name="Rectangle 2" descr="Badge Heart with solid fill">
            <a:extLst>
              <a:ext uri="{FF2B5EF4-FFF2-40B4-BE49-F238E27FC236}">
                <a16:creationId xmlns:a16="http://schemas.microsoft.com/office/drawing/2014/main" id="{3C5A03C6-32FC-AD3E-3534-5345C436BD1C}"/>
              </a:ext>
            </a:extLst>
          </p:cNvPr>
          <p:cNvSpPr/>
          <p:nvPr/>
        </p:nvSpPr>
        <p:spPr>
          <a:xfrm>
            <a:off x="1156129" y="2343013"/>
            <a:ext cx="1821312" cy="1821312"/>
          </a:xfrm>
          <a:prstGeom prst="rect">
            <a:avLst/>
          </a:prstGeom>
          <a:blipFill>
            <a:blip r:embed="rId3">
              <a:extLst>
                <a:ext uri="{96DAC541-7B7A-43D3-8B79-37D633B846F1}">
                  <asvg:svgBlip xmlns:asvg="http://schemas.microsoft.com/office/drawing/2016/SVG/main" r:embed="rId4"/>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Freeform: Shape 5">
            <a:extLst>
              <a:ext uri="{FF2B5EF4-FFF2-40B4-BE49-F238E27FC236}">
                <a16:creationId xmlns:a16="http://schemas.microsoft.com/office/drawing/2014/main" id="{578B27E8-4460-E9E6-E8FD-0DDEA74E9D9F}"/>
              </a:ext>
            </a:extLst>
          </p:cNvPr>
          <p:cNvSpPr/>
          <p:nvPr/>
        </p:nvSpPr>
        <p:spPr>
          <a:xfrm>
            <a:off x="1020226" y="4156643"/>
            <a:ext cx="2093119" cy="1502929"/>
          </a:xfrm>
          <a:custGeom>
            <a:avLst/>
            <a:gdLst>
              <a:gd name="connsiteX0" fmla="*/ 0 w 2093119"/>
              <a:gd name="connsiteY0" fmla="*/ 0 h 1502929"/>
              <a:gd name="connsiteX1" fmla="*/ 2093119 w 2093119"/>
              <a:gd name="connsiteY1" fmla="*/ 0 h 1502929"/>
              <a:gd name="connsiteX2" fmla="*/ 2093119 w 2093119"/>
              <a:gd name="connsiteY2" fmla="*/ 1502929 h 1502929"/>
              <a:gd name="connsiteX3" fmla="*/ 0 w 2093119"/>
              <a:gd name="connsiteY3" fmla="*/ 1502929 h 1502929"/>
              <a:gd name="connsiteX4" fmla="*/ 0 w 2093119"/>
              <a:gd name="connsiteY4" fmla="*/ 0 h 1502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119" h="1502929">
                <a:moveTo>
                  <a:pt x="0" y="0"/>
                </a:moveTo>
                <a:lnTo>
                  <a:pt x="2093119" y="0"/>
                </a:lnTo>
                <a:lnTo>
                  <a:pt x="2093119" y="1502929"/>
                </a:lnTo>
                <a:lnTo>
                  <a:pt x="0" y="15029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pPr>
            <a:r>
              <a:rPr lang="en-US" sz="3200" b="1" kern="1200" dirty="0" err="1">
                <a:solidFill>
                  <a:srgbClr val="C00000"/>
                </a:solidFill>
              </a:rPr>
              <a:t>Preparacion</a:t>
            </a:r>
            <a:r>
              <a:rPr lang="en-US" sz="3200" b="1" kern="1200" dirty="0">
                <a:solidFill>
                  <a:srgbClr val="C00000"/>
                </a:solidFill>
              </a:rPr>
              <a:t> Personal</a:t>
            </a:r>
          </a:p>
        </p:txBody>
      </p:sp>
      <p:sp>
        <p:nvSpPr>
          <p:cNvPr id="7" name="Rectangle 6" descr="Brainstorm with solid fill">
            <a:extLst>
              <a:ext uri="{FF2B5EF4-FFF2-40B4-BE49-F238E27FC236}">
                <a16:creationId xmlns:a16="http://schemas.microsoft.com/office/drawing/2014/main" id="{B60F9F58-D0E3-24B8-1348-EF658453A49A}"/>
              </a:ext>
            </a:extLst>
          </p:cNvPr>
          <p:cNvSpPr/>
          <p:nvPr/>
        </p:nvSpPr>
        <p:spPr>
          <a:xfrm>
            <a:off x="3967137" y="2343013"/>
            <a:ext cx="1821312" cy="1821312"/>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Freeform: Shape 8">
            <a:extLst>
              <a:ext uri="{FF2B5EF4-FFF2-40B4-BE49-F238E27FC236}">
                <a16:creationId xmlns:a16="http://schemas.microsoft.com/office/drawing/2014/main" id="{5DF11551-ED92-413D-F5F7-FBDC2173A26D}"/>
              </a:ext>
            </a:extLst>
          </p:cNvPr>
          <p:cNvSpPr/>
          <p:nvPr/>
        </p:nvSpPr>
        <p:spPr>
          <a:xfrm>
            <a:off x="3479641" y="4156643"/>
            <a:ext cx="2796303" cy="1502929"/>
          </a:xfrm>
          <a:custGeom>
            <a:avLst/>
            <a:gdLst>
              <a:gd name="connsiteX0" fmla="*/ 0 w 2796303"/>
              <a:gd name="connsiteY0" fmla="*/ 0 h 1502929"/>
              <a:gd name="connsiteX1" fmla="*/ 2796303 w 2796303"/>
              <a:gd name="connsiteY1" fmla="*/ 0 h 1502929"/>
              <a:gd name="connsiteX2" fmla="*/ 2796303 w 2796303"/>
              <a:gd name="connsiteY2" fmla="*/ 1502929 h 1502929"/>
              <a:gd name="connsiteX3" fmla="*/ 0 w 2796303"/>
              <a:gd name="connsiteY3" fmla="*/ 1502929 h 1502929"/>
              <a:gd name="connsiteX4" fmla="*/ 0 w 2796303"/>
              <a:gd name="connsiteY4" fmla="*/ 0 h 1502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6303" h="1502929">
                <a:moveTo>
                  <a:pt x="0" y="0"/>
                </a:moveTo>
                <a:lnTo>
                  <a:pt x="2796303" y="0"/>
                </a:lnTo>
                <a:lnTo>
                  <a:pt x="2796303" y="1502929"/>
                </a:lnTo>
                <a:lnTo>
                  <a:pt x="0" y="15029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pPr>
            <a:r>
              <a:rPr lang="en-US" sz="3200" b="1" dirty="0" err="1">
                <a:solidFill>
                  <a:schemeClr val="accent1"/>
                </a:solidFill>
              </a:rPr>
              <a:t>Supo</a:t>
            </a:r>
            <a:r>
              <a:rPr lang="en-US" sz="3200" b="1" kern="1200" dirty="0" err="1">
                <a:solidFill>
                  <a:schemeClr val="accent1"/>
                </a:solidFill>
              </a:rPr>
              <a:t>siciones</a:t>
            </a:r>
            <a:endParaRPr lang="en-US" sz="2100" b="1" kern="1200" dirty="0">
              <a:solidFill>
                <a:schemeClr val="accent1"/>
              </a:solidFill>
            </a:endParaRPr>
          </a:p>
        </p:txBody>
      </p:sp>
      <p:sp>
        <p:nvSpPr>
          <p:cNvPr id="10" name="Rectangle 9" descr="Folder Search with solid fill">
            <a:extLst>
              <a:ext uri="{FF2B5EF4-FFF2-40B4-BE49-F238E27FC236}">
                <a16:creationId xmlns:a16="http://schemas.microsoft.com/office/drawing/2014/main" id="{547C9524-A4E9-B25F-9C83-D734DAF70DE7}"/>
              </a:ext>
            </a:extLst>
          </p:cNvPr>
          <p:cNvSpPr/>
          <p:nvPr/>
        </p:nvSpPr>
        <p:spPr>
          <a:xfrm>
            <a:off x="6778144" y="2343013"/>
            <a:ext cx="1821312" cy="1821312"/>
          </a:xfrm>
          <a:prstGeom prst="rect">
            <a:avLst/>
          </a:prstGeom>
          <a:blipFill>
            <a:blip r:embed="rId7">
              <a:extLst>
                <a:ext uri="{96DAC541-7B7A-43D3-8B79-37D633B846F1}">
                  <asvg:svgBlip xmlns:asvg="http://schemas.microsoft.com/office/drawing/2016/SVG/main" r:embed="rId8"/>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Freeform: Shape 10">
            <a:extLst>
              <a:ext uri="{FF2B5EF4-FFF2-40B4-BE49-F238E27FC236}">
                <a16:creationId xmlns:a16="http://schemas.microsoft.com/office/drawing/2014/main" id="{A8E81D7C-62FC-0E23-52D6-D39094DB5122}"/>
              </a:ext>
            </a:extLst>
          </p:cNvPr>
          <p:cNvSpPr/>
          <p:nvPr/>
        </p:nvSpPr>
        <p:spPr>
          <a:xfrm>
            <a:off x="6642241" y="4156643"/>
            <a:ext cx="2093119" cy="1502929"/>
          </a:xfrm>
          <a:custGeom>
            <a:avLst/>
            <a:gdLst>
              <a:gd name="connsiteX0" fmla="*/ 0 w 2093119"/>
              <a:gd name="connsiteY0" fmla="*/ 0 h 1502929"/>
              <a:gd name="connsiteX1" fmla="*/ 2093119 w 2093119"/>
              <a:gd name="connsiteY1" fmla="*/ 0 h 1502929"/>
              <a:gd name="connsiteX2" fmla="*/ 2093119 w 2093119"/>
              <a:gd name="connsiteY2" fmla="*/ 1502929 h 1502929"/>
              <a:gd name="connsiteX3" fmla="*/ 0 w 2093119"/>
              <a:gd name="connsiteY3" fmla="*/ 1502929 h 1502929"/>
              <a:gd name="connsiteX4" fmla="*/ 0 w 2093119"/>
              <a:gd name="connsiteY4" fmla="*/ 0 h 1502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119" h="1502929">
                <a:moveTo>
                  <a:pt x="0" y="0"/>
                </a:moveTo>
                <a:lnTo>
                  <a:pt x="2093119" y="0"/>
                </a:lnTo>
                <a:lnTo>
                  <a:pt x="2093119" y="1502929"/>
                </a:lnTo>
                <a:lnTo>
                  <a:pt x="0" y="15029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pPr>
            <a:r>
              <a:rPr lang="en-US" sz="3200" b="1" dirty="0" err="1">
                <a:solidFill>
                  <a:schemeClr val="accent6"/>
                </a:solidFill>
              </a:rPr>
              <a:t>Transfondo</a:t>
            </a:r>
            <a:r>
              <a:rPr lang="en-US" sz="3200" b="1" kern="1200" dirty="0">
                <a:solidFill>
                  <a:schemeClr val="accent6"/>
                </a:solidFill>
              </a:rPr>
              <a:t> del Libro</a:t>
            </a:r>
          </a:p>
        </p:txBody>
      </p:sp>
      <p:sp>
        <p:nvSpPr>
          <p:cNvPr id="12" name="Rectangle 11" descr="Chat bubble with solid fill">
            <a:extLst>
              <a:ext uri="{FF2B5EF4-FFF2-40B4-BE49-F238E27FC236}">
                <a16:creationId xmlns:a16="http://schemas.microsoft.com/office/drawing/2014/main" id="{EB0285B7-A8AF-910D-93A4-C9AA373856D3}"/>
              </a:ext>
            </a:extLst>
          </p:cNvPr>
          <p:cNvSpPr/>
          <p:nvPr/>
        </p:nvSpPr>
        <p:spPr>
          <a:xfrm>
            <a:off x="9237560" y="2343013"/>
            <a:ext cx="1821312" cy="1821312"/>
          </a:xfrm>
          <a:prstGeom prst="rect">
            <a:avLst/>
          </a:prstGeom>
          <a: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Freeform: Shape 12">
            <a:extLst>
              <a:ext uri="{FF2B5EF4-FFF2-40B4-BE49-F238E27FC236}">
                <a16:creationId xmlns:a16="http://schemas.microsoft.com/office/drawing/2014/main" id="{10024A55-EDCA-7CCB-48F8-93063936D9F3}"/>
              </a:ext>
            </a:extLst>
          </p:cNvPr>
          <p:cNvSpPr/>
          <p:nvPr/>
        </p:nvSpPr>
        <p:spPr>
          <a:xfrm>
            <a:off x="9101657" y="4156643"/>
            <a:ext cx="2093119" cy="1502929"/>
          </a:xfrm>
          <a:custGeom>
            <a:avLst/>
            <a:gdLst>
              <a:gd name="connsiteX0" fmla="*/ 0 w 2093119"/>
              <a:gd name="connsiteY0" fmla="*/ 0 h 1502929"/>
              <a:gd name="connsiteX1" fmla="*/ 2093119 w 2093119"/>
              <a:gd name="connsiteY1" fmla="*/ 0 h 1502929"/>
              <a:gd name="connsiteX2" fmla="*/ 2093119 w 2093119"/>
              <a:gd name="connsiteY2" fmla="*/ 1502929 h 1502929"/>
              <a:gd name="connsiteX3" fmla="*/ 0 w 2093119"/>
              <a:gd name="connsiteY3" fmla="*/ 1502929 h 1502929"/>
              <a:gd name="connsiteX4" fmla="*/ 0 w 2093119"/>
              <a:gd name="connsiteY4" fmla="*/ 0 h 1502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119" h="1502929">
                <a:moveTo>
                  <a:pt x="0" y="0"/>
                </a:moveTo>
                <a:lnTo>
                  <a:pt x="2093119" y="0"/>
                </a:lnTo>
                <a:lnTo>
                  <a:pt x="2093119" y="1502929"/>
                </a:lnTo>
                <a:lnTo>
                  <a:pt x="0" y="15029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pPr>
            <a:r>
              <a:rPr lang="en-US" sz="3200" b="1" kern="1200" dirty="0">
                <a:solidFill>
                  <a:schemeClr val="accent2"/>
                </a:solidFill>
              </a:rPr>
              <a:t>“</a:t>
            </a:r>
            <a:r>
              <a:rPr lang="en-US" sz="3200" b="1" dirty="0" err="1">
                <a:solidFill>
                  <a:schemeClr val="accent2"/>
                </a:solidFill>
              </a:rPr>
              <a:t>Enfoque</a:t>
            </a:r>
            <a:r>
              <a:rPr lang="en-US" sz="3200" b="1" kern="1200" dirty="0">
                <a:solidFill>
                  <a:schemeClr val="accent2"/>
                </a:solidFill>
              </a:rPr>
              <a:t> </a:t>
            </a:r>
            <a:r>
              <a:rPr lang="en-US" sz="3200" b="1" kern="1200" dirty="0" err="1">
                <a:solidFill>
                  <a:schemeClr val="accent2"/>
                </a:solidFill>
              </a:rPr>
              <a:t>Cuadruple</a:t>
            </a:r>
            <a:r>
              <a:rPr lang="en-US" sz="3200" b="1" kern="1200" dirty="0">
                <a:solidFill>
                  <a:schemeClr val="accent2"/>
                </a:solidFill>
              </a:rPr>
              <a:t>” </a:t>
            </a:r>
            <a:r>
              <a:rPr lang="en-US" sz="3200" b="1" dirty="0">
                <a:solidFill>
                  <a:schemeClr val="accent2"/>
                </a:solidFill>
              </a:rPr>
              <a:t>al </a:t>
            </a:r>
            <a:r>
              <a:rPr lang="en-US" sz="3200" b="1" kern="1200" dirty="0" err="1">
                <a:solidFill>
                  <a:schemeClr val="accent2"/>
                </a:solidFill>
              </a:rPr>
              <a:t>Texto</a:t>
            </a:r>
            <a:endParaRPr lang="en-US" sz="3200" b="1" kern="1200" dirty="0">
              <a:solidFill>
                <a:schemeClr val="accent2"/>
              </a:solidFill>
            </a:endParaRPr>
          </a:p>
        </p:txBody>
      </p:sp>
      <p:pic>
        <p:nvPicPr>
          <p:cNvPr id="5" name="Picture 4" descr="A picture containing text, sign, vector graphics&#10;&#10;Description automatically generated">
            <a:extLst>
              <a:ext uri="{FF2B5EF4-FFF2-40B4-BE49-F238E27FC236}">
                <a16:creationId xmlns:a16="http://schemas.microsoft.com/office/drawing/2014/main" id="{32F4A8AE-C5C8-44B1-8F44-26A34E48990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1415230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FF7266-3326-47E8-AD36-D99C3F4423BC}"/>
              </a:ext>
            </a:extLst>
          </p:cNvPr>
          <p:cNvSpPr>
            <a:spLocks noGrp="1"/>
          </p:cNvSpPr>
          <p:nvPr>
            <p:ph type="title"/>
          </p:nvPr>
        </p:nvSpPr>
        <p:spPr>
          <a:xfrm>
            <a:off x="838200" y="365125"/>
            <a:ext cx="10515600" cy="1325563"/>
          </a:xfrm>
        </p:spPr>
        <p:txBody>
          <a:bodyPr>
            <a:normAutofit fontScale="90000"/>
          </a:bodyPr>
          <a:lstStyle/>
          <a:p>
            <a:pPr algn="l"/>
            <a:r>
              <a:rPr lang="en-US" sz="8000" dirty="0"/>
              <a:t>5 </a:t>
            </a:r>
            <a:r>
              <a:rPr lang="en-US" sz="8000" dirty="0" err="1"/>
              <a:t>Principios</a:t>
            </a:r>
            <a:r>
              <a:rPr lang="en-US" sz="8000" dirty="0"/>
              <a:t> para </a:t>
            </a:r>
            <a:r>
              <a:rPr lang="en-US" sz="8000" dirty="0" err="1"/>
              <a:t>Conectar</a:t>
            </a:r>
            <a:endParaRPr lang="en-US" sz="8000" dirty="0"/>
          </a:p>
        </p:txBody>
      </p:sp>
      <p:graphicFrame>
        <p:nvGraphicFramePr>
          <p:cNvPr id="6" name="Content Placeholder 5">
            <a:extLst>
              <a:ext uri="{FF2B5EF4-FFF2-40B4-BE49-F238E27FC236}">
                <a16:creationId xmlns:a16="http://schemas.microsoft.com/office/drawing/2014/main" id="{0BB60460-CFE7-4800-944C-9C5BA8F5674E}"/>
              </a:ext>
            </a:extLst>
          </p:cNvPr>
          <p:cNvGraphicFramePr>
            <a:graphicFrameLocks noGrp="1"/>
          </p:cNvGraphicFramePr>
          <p:nvPr>
            <p:ph idx="1"/>
            <p:extLst>
              <p:ext uri="{D42A27DB-BD31-4B8C-83A1-F6EECF244321}">
                <p14:modId xmlns:p14="http://schemas.microsoft.com/office/powerpoint/2010/main" val="1880378330"/>
              </p:ext>
            </p:extLst>
          </p:nvPr>
        </p:nvGraphicFramePr>
        <p:xfrm>
          <a:off x="838200" y="1818042"/>
          <a:ext cx="10511118" cy="4358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A picture containing text, sign, vector graphics&#10;&#10;Description automatically generated">
            <a:extLst>
              <a:ext uri="{FF2B5EF4-FFF2-40B4-BE49-F238E27FC236}">
                <a16:creationId xmlns:a16="http://schemas.microsoft.com/office/drawing/2014/main" id="{32F4A8AE-C5C8-44B1-8F44-26A34E48990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1743927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graphicEl>
                                              <a:dgm id="{CB9F539B-C15A-46C4-988A-76EF77DE2E04}"/>
                                            </p:graphicEl>
                                          </p:spTgt>
                                        </p:tgtEl>
                                        <p:attrNameLst>
                                          <p:attrName>style.visibility</p:attrName>
                                        </p:attrNameLst>
                                      </p:cBhvr>
                                      <p:to>
                                        <p:strVal val="visible"/>
                                      </p:to>
                                    </p:set>
                                    <p:animEffect transition="in" filter="fade">
                                      <p:cBhvr>
                                        <p:cTn id="7" dur="1000"/>
                                        <p:tgtEl>
                                          <p:spTgt spid="6">
                                            <p:graphicEl>
                                              <a:dgm id="{CB9F539B-C15A-46C4-988A-76EF77DE2E04}"/>
                                            </p:graphicEl>
                                          </p:spTgt>
                                        </p:tgtEl>
                                      </p:cBhvr>
                                    </p:animEffect>
                                    <p:anim calcmode="lin" valueType="num">
                                      <p:cBhvr>
                                        <p:cTn id="8" dur="1000" fill="hold"/>
                                        <p:tgtEl>
                                          <p:spTgt spid="6">
                                            <p:graphicEl>
                                              <a:dgm id="{CB9F539B-C15A-46C4-988A-76EF77DE2E04}"/>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CB9F539B-C15A-46C4-988A-76EF77DE2E04}"/>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35F8782F-0452-40FD-90AC-E3374B851809}"/>
                                            </p:graphicEl>
                                          </p:spTgt>
                                        </p:tgtEl>
                                        <p:attrNameLst>
                                          <p:attrName>style.visibility</p:attrName>
                                        </p:attrNameLst>
                                      </p:cBhvr>
                                      <p:to>
                                        <p:strVal val="visible"/>
                                      </p:to>
                                    </p:set>
                                    <p:animEffect transition="in" filter="fade">
                                      <p:cBhvr>
                                        <p:cTn id="14" dur="1000"/>
                                        <p:tgtEl>
                                          <p:spTgt spid="6">
                                            <p:graphicEl>
                                              <a:dgm id="{35F8782F-0452-40FD-90AC-E3374B851809}"/>
                                            </p:graphicEl>
                                          </p:spTgt>
                                        </p:tgtEl>
                                      </p:cBhvr>
                                    </p:animEffect>
                                    <p:anim calcmode="lin" valueType="num">
                                      <p:cBhvr>
                                        <p:cTn id="15" dur="1000" fill="hold"/>
                                        <p:tgtEl>
                                          <p:spTgt spid="6">
                                            <p:graphicEl>
                                              <a:dgm id="{35F8782F-0452-40FD-90AC-E3374B851809}"/>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35F8782F-0452-40FD-90AC-E3374B851809}"/>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B1845545-C38E-4DBD-B64E-07A2B6537181}"/>
                                            </p:graphicEl>
                                          </p:spTgt>
                                        </p:tgtEl>
                                        <p:attrNameLst>
                                          <p:attrName>style.visibility</p:attrName>
                                        </p:attrNameLst>
                                      </p:cBhvr>
                                      <p:to>
                                        <p:strVal val="visible"/>
                                      </p:to>
                                    </p:set>
                                    <p:animEffect transition="in" filter="fade">
                                      <p:cBhvr>
                                        <p:cTn id="21" dur="1000"/>
                                        <p:tgtEl>
                                          <p:spTgt spid="6">
                                            <p:graphicEl>
                                              <a:dgm id="{B1845545-C38E-4DBD-B64E-07A2B6537181}"/>
                                            </p:graphicEl>
                                          </p:spTgt>
                                        </p:tgtEl>
                                      </p:cBhvr>
                                    </p:animEffect>
                                    <p:anim calcmode="lin" valueType="num">
                                      <p:cBhvr>
                                        <p:cTn id="22" dur="1000" fill="hold"/>
                                        <p:tgtEl>
                                          <p:spTgt spid="6">
                                            <p:graphicEl>
                                              <a:dgm id="{B1845545-C38E-4DBD-B64E-07A2B6537181}"/>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B1845545-C38E-4DBD-B64E-07A2B6537181}"/>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924CD953-3D90-4E0E-9ABA-BC8446E432DA}"/>
                                            </p:graphicEl>
                                          </p:spTgt>
                                        </p:tgtEl>
                                        <p:attrNameLst>
                                          <p:attrName>style.visibility</p:attrName>
                                        </p:attrNameLst>
                                      </p:cBhvr>
                                      <p:to>
                                        <p:strVal val="visible"/>
                                      </p:to>
                                    </p:set>
                                    <p:animEffect transition="in" filter="fade">
                                      <p:cBhvr>
                                        <p:cTn id="28" dur="1000"/>
                                        <p:tgtEl>
                                          <p:spTgt spid="6">
                                            <p:graphicEl>
                                              <a:dgm id="{924CD953-3D90-4E0E-9ABA-BC8446E432DA}"/>
                                            </p:graphicEl>
                                          </p:spTgt>
                                        </p:tgtEl>
                                      </p:cBhvr>
                                    </p:animEffect>
                                    <p:anim calcmode="lin" valueType="num">
                                      <p:cBhvr>
                                        <p:cTn id="29" dur="1000" fill="hold"/>
                                        <p:tgtEl>
                                          <p:spTgt spid="6">
                                            <p:graphicEl>
                                              <a:dgm id="{924CD953-3D90-4E0E-9ABA-BC8446E432DA}"/>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924CD953-3D90-4E0E-9ABA-BC8446E432DA}"/>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graphicEl>
                                              <a:dgm id="{5D26943E-2426-48B9-9812-16F88C6A2FC9}"/>
                                            </p:graphicEl>
                                          </p:spTgt>
                                        </p:tgtEl>
                                        <p:attrNameLst>
                                          <p:attrName>style.visibility</p:attrName>
                                        </p:attrNameLst>
                                      </p:cBhvr>
                                      <p:to>
                                        <p:strVal val="visible"/>
                                      </p:to>
                                    </p:set>
                                    <p:animEffect transition="in" filter="fade">
                                      <p:cBhvr>
                                        <p:cTn id="35" dur="1000"/>
                                        <p:tgtEl>
                                          <p:spTgt spid="6">
                                            <p:graphicEl>
                                              <a:dgm id="{5D26943E-2426-48B9-9812-16F88C6A2FC9}"/>
                                            </p:graphicEl>
                                          </p:spTgt>
                                        </p:tgtEl>
                                      </p:cBhvr>
                                    </p:animEffect>
                                    <p:anim calcmode="lin" valueType="num">
                                      <p:cBhvr>
                                        <p:cTn id="36" dur="1000" fill="hold"/>
                                        <p:tgtEl>
                                          <p:spTgt spid="6">
                                            <p:graphicEl>
                                              <a:dgm id="{5D26943E-2426-48B9-9812-16F88C6A2FC9}"/>
                                            </p:graphicEl>
                                          </p:spTgt>
                                        </p:tgtEl>
                                        <p:attrNameLst>
                                          <p:attrName>ppt_x</p:attrName>
                                        </p:attrNameLst>
                                      </p:cBhvr>
                                      <p:tavLst>
                                        <p:tav tm="0">
                                          <p:val>
                                            <p:strVal val="#ppt_x"/>
                                          </p:val>
                                        </p:tav>
                                        <p:tav tm="100000">
                                          <p:val>
                                            <p:strVal val="#ppt_x"/>
                                          </p:val>
                                        </p:tav>
                                      </p:tavLst>
                                    </p:anim>
                                    <p:anim calcmode="lin" valueType="num">
                                      <p:cBhvr>
                                        <p:cTn id="37" dur="1000" fill="hold"/>
                                        <p:tgtEl>
                                          <p:spTgt spid="6">
                                            <p:graphicEl>
                                              <a:dgm id="{5D26943E-2426-48B9-9812-16F88C6A2FC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798CD3A-A87F-44EC-B76A-E0D7E68809C7}"/>
              </a:ext>
            </a:extLst>
          </p:cNvPr>
          <p:cNvSpPr>
            <a:spLocks noGrp="1"/>
          </p:cNvSpPr>
          <p:nvPr>
            <p:ph type="title"/>
          </p:nvPr>
        </p:nvSpPr>
        <p:spPr>
          <a:xfrm>
            <a:off x="838200" y="365125"/>
            <a:ext cx="10515600" cy="1325563"/>
          </a:xfrm>
          <a:noFill/>
        </p:spPr>
        <p:txBody>
          <a:bodyPr>
            <a:normAutofit/>
          </a:bodyPr>
          <a:lstStyle/>
          <a:p>
            <a:r>
              <a:rPr lang="en-US" sz="8000" dirty="0"/>
              <a:t>1 </a:t>
            </a:r>
            <a:r>
              <a:rPr lang="en-US" sz="8000" dirty="0" err="1"/>
              <a:t>Razón</a:t>
            </a:r>
            <a:r>
              <a:rPr lang="en-US" sz="8000" dirty="0"/>
              <a:t> para </a:t>
            </a:r>
            <a:r>
              <a:rPr lang="en-US" sz="8000" dirty="0" err="1"/>
              <a:t>Enseñar</a:t>
            </a:r>
            <a:r>
              <a:rPr lang="en-US" sz="8000" dirty="0"/>
              <a:t> </a:t>
            </a:r>
          </a:p>
        </p:txBody>
      </p:sp>
      <p:sp>
        <p:nvSpPr>
          <p:cNvPr id="13317" name="Rectangle 5"/>
          <p:cNvSpPr>
            <a:spLocks noGrp="1" noChangeArrowheads="1"/>
          </p:cNvSpPr>
          <p:nvPr>
            <p:ph type="body" idx="1"/>
          </p:nvPr>
        </p:nvSpPr>
        <p:spPr>
          <a:xfrm>
            <a:off x="1812360" y="5112991"/>
            <a:ext cx="8567280" cy="1214067"/>
          </a:xfrm>
        </p:spPr>
        <p:txBody>
          <a:bodyPr vert="horz" lIns="0" tIns="0" rIns="0" bIns="0" rtlCol="0" anchor="t">
            <a:noAutofit/>
          </a:bodyPr>
          <a:lstStyle/>
          <a:p>
            <a:pPr marL="0" indent="0" defTabSz="914145">
              <a:spcBef>
                <a:spcPts val="211"/>
              </a:spcBef>
              <a:buNone/>
            </a:pPr>
            <a:r>
              <a:rPr lang="es-ES" sz="3200" b="1" i="1" dirty="0">
                <a:sym typeface="Helvetica" pitchFamily="34" charset="0"/>
              </a:rPr>
              <a:t>Y salió Jesús y vio una gran multitud, y tuvo compasión de ellos, porque eran como ovejas que no tenían pastor; y comenzó a enseñarles muchas cosas.</a:t>
            </a:r>
            <a:r>
              <a:rPr lang="es-ES" sz="3200" i="1" dirty="0">
                <a:sym typeface="Helvetica" pitchFamily="34" charset="0"/>
              </a:rPr>
              <a:t> </a:t>
            </a:r>
            <a:r>
              <a:rPr lang="es-ES" dirty="0">
                <a:sym typeface="Helvetica" pitchFamily="34" charset="0"/>
              </a:rPr>
              <a:t>(</a:t>
            </a:r>
            <a:r>
              <a:rPr lang="es-ES" b="1" i="1" dirty="0">
                <a:sym typeface="Helvetica" pitchFamily="34" charset="0"/>
              </a:rPr>
              <a:t>Marcos 6:34</a:t>
            </a:r>
            <a:r>
              <a:rPr lang="es-ES" dirty="0">
                <a:sym typeface="Helvetica" pitchFamily="34" charset="0"/>
              </a:rPr>
              <a:t>)</a:t>
            </a:r>
            <a:endParaRPr lang="en-US" sz="4800" dirty="0"/>
          </a:p>
        </p:txBody>
      </p:sp>
      <p:sp>
        <p:nvSpPr>
          <p:cNvPr id="4" name="TextBox 3">
            <a:extLst>
              <a:ext uri="{FF2B5EF4-FFF2-40B4-BE49-F238E27FC236}">
                <a16:creationId xmlns:a16="http://schemas.microsoft.com/office/drawing/2014/main" id="{EA598730-609E-4BAD-ACB1-79B68F93423D}"/>
              </a:ext>
            </a:extLst>
          </p:cNvPr>
          <p:cNvSpPr txBox="1"/>
          <p:nvPr/>
        </p:nvSpPr>
        <p:spPr>
          <a:xfrm>
            <a:off x="1005826" y="1867088"/>
            <a:ext cx="10180348" cy="2862322"/>
          </a:xfrm>
          <a:prstGeom prst="rect">
            <a:avLst/>
          </a:prstGeom>
          <a:noFill/>
        </p:spPr>
        <p:txBody>
          <a:bodyPr wrap="square" rtlCol="0">
            <a:spAutoFit/>
          </a:bodyPr>
          <a:lstStyle/>
          <a:p>
            <a:r>
              <a:rPr lang="es-ES" sz="6000" i="1" dirty="0">
                <a:solidFill>
                  <a:srgbClr val="0D7D9E"/>
                </a:solidFill>
              </a:rPr>
              <a:t>Equipar a la gente para seguir al Pastor, Jesucristo. Hacer de ellos discípulos de Él. </a:t>
            </a:r>
            <a:endParaRPr lang="en-US" sz="6000" i="1" dirty="0">
              <a:solidFill>
                <a:srgbClr val="0D7D9E"/>
              </a:solidFill>
            </a:endParaRPr>
          </a:p>
        </p:txBody>
      </p:sp>
      <p:pic>
        <p:nvPicPr>
          <p:cNvPr id="8" name="Picture 7" descr="A picture containing text, sign, vector graphics&#10;&#10;Description automatically generated">
            <a:extLst>
              <a:ext uri="{FF2B5EF4-FFF2-40B4-BE49-F238E27FC236}">
                <a16:creationId xmlns:a16="http://schemas.microsoft.com/office/drawing/2014/main" id="{735BA37E-A64C-4728-811A-2A55E63D15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2962925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7">
                                            <p:txEl>
                                              <p:pRg st="0" end="0"/>
                                            </p:txEl>
                                          </p:spTgt>
                                        </p:tgtEl>
                                        <p:attrNameLst>
                                          <p:attrName>style.visibility</p:attrName>
                                        </p:attrNameLst>
                                      </p:cBhvr>
                                      <p:to>
                                        <p:strVal val="visible"/>
                                      </p:to>
                                    </p:set>
                                    <p:animEffect transition="in" filter="fade">
                                      <p:cBhvr>
                                        <p:cTn id="14" dur="1000"/>
                                        <p:tgtEl>
                                          <p:spTgt spid="13317">
                                            <p:txEl>
                                              <p:pRg st="0" end="0"/>
                                            </p:txEl>
                                          </p:spTgt>
                                        </p:tgtEl>
                                      </p:cBhvr>
                                    </p:animEffect>
                                    <p:anim calcmode="lin" valueType="num">
                                      <p:cBhvr>
                                        <p:cTn id="15" dur="1000" fill="hold"/>
                                        <p:tgtEl>
                                          <p:spTgt spid="1331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331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with low confidence">
            <a:extLst>
              <a:ext uri="{FF2B5EF4-FFF2-40B4-BE49-F238E27FC236}">
                <a16:creationId xmlns:a16="http://schemas.microsoft.com/office/drawing/2014/main" id="{BD515766-17BD-4BC4-963D-250069A1FF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882" y="2874644"/>
            <a:ext cx="4571991" cy="1108709"/>
          </a:xfrm>
          <a:prstGeom prst="rect">
            <a:avLst/>
          </a:prstGeom>
        </p:spPr>
      </p:pic>
      <p:pic>
        <p:nvPicPr>
          <p:cNvPr id="3" name="Picture 2" descr="A picture containing logo&#10;&#10;Description automatically generated">
            <a:extLst>
              <a:ext uri="{FF2B5EF4-FFF2-40B4-BE49-F238E27FC236}">
                <a16:creationId xmlns:a16="http://schemas.microsoft.com/office/drawing/2014/main" id="{54A06B3E-F262-4CE6-BA3B-1F235A6132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2841" y="1239260"/>
            <a:ext cx="4481562" cy="2576898"/>
          </a:xfrm>
          <a:prstGeom prst="rect">
            <a:avLst/>
          </a:prstGeom>
        </p:spPr>
      </p:pic>
      <p:cxnSp>
        <p:nvCxnSpPr>
          <p:cNvPr id="5" name="Straight Connector 4">
            <a:extLst>
              <a:ext uri="{FF2B5EF4-FFF2-40B4-BE49-F238E27FC236}">
                <a16:creationId xmlns:a16="http://schemas.microsoft.com/office/drawing/2014/main" id="{564BF475-5BD3-4040-BCD5-B23C981DF9BE}"/>
              </a:ext>
            </a:extLst>
          </p:cNvPr>
          <p:cNvCxnSpPr/>
          <p:nvPr/>
        </p:nvCxnSpPr>
        <p:spPr>
          <a:xfrm>
            <a:off x="5962305" y="1400174"/>
            <a:ext cx="0" cy="4057650"/>
          </a:xfrm>
          <a:prstGeom prst="line">
            <a:avLst/>
          </a:prstGeom>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4AA600F3-E643-453C-8984-796E57DCA3EE}"/>
              </a:ext>
            </a:extLst>
          </p:cNvPr>
          <p:cNvSpPr txBox="1"/>
          <p:nvPr/>
        </p:nvSpPr>
        <p:spPr>
          <a:xfrm>
            <a:off x="5946712" y="4040171"/>
            <a:ext cx="6312561" cy="1569660"/>
          </a:xfrm>
          <a:prstGeom prst="rect">
            <a:avLst/>
          </a:prstGeom>
          <a:noFill/>
        </p:spPr>
        <p:txBody>
          <a:bodyPr wrap="none" rtlCol="0">
            <a:spAutoFit/>
          </a:bodyPr>
          <a:lstStyle/>
          <a:p>
            <a:pPr algn="ctr"/>
            <a:r>
              <a:rPr lang="en-US" sz="4000" dirty="0" err="1">
                <a:solidFill>
                  <a:srgbClr val="01567B"/>
                </a:solidFill>
              </a:rPr>
              <a:t>Enseñando</a:t>
            </a:r>
            <a:r>
              <a:rPr lang="en-US" sz="4000" dirty="0">
                <a:solidFill>
                  <a:srgbClr val="01567B"/>
                </a:solidFill>
              </a:rPr>
              <a:t> Con </a:t>
            </a:r>
            <a:r>
              <a:rPr lang="en-US" sz="4000" dirty="0" err="1">
                <a:solidFill>
                  <a:srgbClr val="01567B"/>
                </a:solidFill>
              </a:rPr>
              <a:t>Propósito</a:t>
            </a:r>
            <a:r>
              <a:rPr lang="en-US" sz="4000" dirty="0">
                <a:solidFill>
                  <a:srgbClr val="01567B"/>
                </a:solidFill>
              </a:rPr>
              <a:t>:</a:t>
            </a:r>
          </a:p>
          <a:p>
            <a:pPr algn="ctr"/>
            <a:r>
              <a:rPr lang="en-US" sz="2800" dirty="0" err="1">
                <a:solidFill>
                  <a:srgbClr val="01567B"/>
                </a:solidFill>
              </a:rPr>
              <a:t>Conectando</a:t>
            </a:r>
            <a:r>
              <a:rPr lang="en-US" sz="2800" dirty="0">
                <a:solidFill>
                  <a:srgbClr val="01567B"/>
                </a:solidFill>
              </a:rPr>
              <a:t> a </a:t>
            </a:r>
            <a:r>
              <a:rPr lang="en-US" sz="2800" dirty="0" err="1">
                <a:solidFill>
                  <a:srgbClr val="01567B"/>
                </a:solidFill>
              </a:rPr>
              <a:t>los</a:t>
            </a:r>
            <a:r>
              <a:rPr lang="en-US" sz="2800" dirty="0">
                <a:solidFill>
                  <a:srgbClr val="01567B"/>
                </a:solidFill>
              </a:rPr>
              <a:t> </a:t>
            </a:r>
            <a:r>
              <a:rPr lang="en-US" sz="2800" dirty="0" err="1">
                <a:solidFill>
                  <a:srgbClr val="01567B"/>
                </a:solidFill>
              </a:rPr>
              <a:t>Adultos</a:t>
            </a:r>
            <a:r>
              <a:rPr lang="en-US" sz="2800" dirty="0">
                <a:solidFill>
                  <a:srgbClr val="01567B"/>
                </a:solidFill>
              </a:rPr>
              <a:t> </a:t>
            </a:r>
            <a:r>
              <a:rPr lang="en-US" sz="2800" dirty="0" err="1">
                <a:solidFill>
                  <a:srgbClr val="01567B"/>
                </a:solidFill>
              </a:rPr>
              <a:t>en</a:t>
            </a:r>
            <a:r>
              <a:rPr lang="en-US" sz="2800" dirty="0">
                <a:solidFill>
                  <a:srgbClr val="01567B"/>
                </a:solidFill>
              </a:rPr>
              <a:t> un</a:t>
            </a:r>
          </a:p>
          <a:p>
            <a:pPr algn="ctr"/>
            <a:r>
              <a:rPr lang="en-US" sz="2800" dirty="0" err="1">
                <a:solidFill>
                  <a:srgbClr val="01567B"/>
                </a:solidFill>
              </a:rPr>
              <a:t>Estudio</a:t>
            </a:r>
            <a:r>
              <a:rPr lang="en-US" sz="2800" dirty="0">
                <a:solidFill>
                  <a:srgbClr val="01567B"/>
                </a:solidFill>
              </a:rPr>
              <a:t> </a:t>
            </a:r>
            <a:r>
              <a:rPr lang="en-US" sz="2800" dirty="0" err="1">
                <a:solidFill>
                  <a:srgbClr val="01567B"/>
                </a:solidFill>
              </a:rPr>
              <a:t>Biblico</a:t>
            </a:r>
            <a:r>
              <a:rPr lang="en-US" sz="2800" dirty="0">
                <a:solidFill>
                  <a:srgbClr val="01567B"/>
                </a:solidFill>
              </a:rPr>
              <a:t> </a:t>
            </a:r>
            <a:r>
              <a:rPr lang="en-US" sz="2800" dirty="0" err="1">
                <a:solidFill>
                  <a:srgbClr val="01567B"/>
                </a:solidFill>
              </a:rPr>
              <a:t>enfocado</a:t>
            </a:r>
            <a:r>
              <a:rPr lang="en-US" sz="2800" dirty="0">
                <a:solidFill>
                  <a:srgbClr val="01567B"/>
                </a:solidFill>
              </a:rPr>
              <a:t> </a:t>
            </a:r>
            <a:r>
              <a:rPr lang="en-US" sz="2800" dirty="0" err="1">
                <a:solidFill>
                  <a:srgbClr val="01567B"/>
                </a:solidFill>
              </a:rPr>
              <a:t>en</a:t>
            </a:r>
            <a:r>
              <a:rPr lang="en-US" sz="2800" dirty="0">
                <a:solidFill>
                  <a:srgbClr val="01567B"/>
                </a:solidFill>
              </a:rPr>
              <a:t> </a:t>
            </a:r>
            <a:r>
              <a:rPr lang="en-US" sz="2800" dirty="0" err="1">
                <a:solidFill>
                  <a:srgbClr val="01567B"/>
                </a:solidFill>
              </a:rPr>
              <a:t>el</a:t>
            </a:r>
            <a:r>
              <a:rPr lang="en-US" sz="2800" dirty="0">
                <a:solidFill>
                  <a:srgbClr val="01567B"/>
                </a:solidFill>
              </a:rPr>
              <a:t> </a:t>
            </a:r>
            <a:r>
              <a:rPr lang="en-US" sz="2800" dirty="0" err="1">
                <a:solidFill>
                  <a:srgbClr val="01567B"/>
                </a:solidFill>
              </a:rPr>
              <a:t>Discipulado</a:t>
            </a:r>
            <a:endParaRPr lang="en-US" sz="2800" dirty="0">
              <a:solidFill>
                <a:srgbClr val="01567B"/>
              </a:solidFill>
            </a:endParaRPr>
          </a:p>
        </p:txBody>
      </p:sp>
      <p:cxnSp>
        <p:nvCxnSpPr>
          <p:cNvPr id="7" name="Straight Connector 6">
            <a:extLst>
              <a:ext uri="{FF2B5EF4-FFF2-40B4-BE49-F238E27FC236}">
                <a16:creationId xmlns:a16="http://schemas.microsoft.com/office/drawing/2014/main" id="{741E47DF-3B3A-405B-889D-BC6BEC5B1AE0}"/>
              </a:ext>
            </a:extLst>
          </p:cNvPr>
          <p:cNvCxnSpPr>
            <a:cxnSpLocks/>
          </p:cNvCxnSpPr>
          <p:nvPr/>
        </p:nvCxnSpPr>
        <p:spPr>
          <a:xfrm>
            <a:off x="6937610" y="3934661"/>
            <a:ext cx="4317820" cy="0"/>
          </a:xfrm>
          <a:prstGeom prst="line">
            <a:avLst/>
          </a:prstGeom>
          <a:ln>
            <a:solidFill>
              <a:srgbClr val="0156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3991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1961</Words>
  <Application>Microsoft Office PowerPoint</Application>
  <PresentationFormat>Widescreen</PresentationFormat>
  <Paragraphs>162</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Helvetica</vt:lpstr>
      <vt:lpstr>Noteworthy Bold</vt:lpstr>
      <vt:lpstr>Office Theme</vt:lpstr>
      <vt:lpstr>PowerPoint Presentation</vt:lpstr>
      <vt:lpstr>HOY</vt:lpstr>
      <vt:lpstr>3 Pasos hacia el Enfoque</vt:lpstr>
      <vt:lpstr>4 Practicas de Estudio e  Interpretacion</vt:lpstr>
      <vt:lpstr>5 Principios para Conectar</vt:lpstr>
      <vt:lpstr>1 Razón para Enseñar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Adams</dc:creator>
  <cp:lastModifiedBy>Nicole Gaviria</cp:lastModifiedBy>
  <cp:revision>9</cp:revision>
  <dcterms:created xsi:type="dcterms:W3CDTF">2021-09-02T13:26:33Z</dcterms:created>
  <dcterms:modified xsi:type="dcterms:W3CDTF">2023-08-07T20:10:19Z</dcterms:modified>
</cp:coreProperties>
</file>