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0" r:id="rId3"/>
    <p:sldId id="262" r:id="rId4"/>
    <p:sldId id="290" r:id="rId5"/>
    <p:sldId id="293" r:id="rId6"/>
    <p:sldId id="275" r:id="rId7"/>
    <p:sldId id="29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7051"/>
    <a:srgbClr val="C39E89"/>
    <a:srgbClr val="0D7D9E"/>
    <a:srgbClr val="2CBF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55886" autoAdjust="0"/>
  </p:normalViewPr>
  <p:slideViewPr>
    <p:cSldViewPr snapToGrid="0">
      <p:cViewPr varScale="1">
        <p:scale>
          <a:sx n="35" d="100"/>
          <a:sy n="35" d="100"/>
        </p:scale>
        <p:origin x="1756"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173706-06CB-4BD8-84EF-9567692F309B}"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EE39AA26-B65C-4893-9C0F-C4172F02A4B5}">
      <dgm:prSet phldrT="[Text]"/>
      <dgm:spPr/>
      <dgm:t>
        <a:bodyPr/>
        <a:lstStyle/>
        <a:p>
          <a:r>
            <a:rPr lang="en-US" dirty="0"/>
            <a:t>Be Current</a:t>
          </a:r>
        </a:p>
      </dgm:t>
    </dgm:pt>
    <dgm:pt modelId="{5D489FD4-BFF9-452F-927A-CBE3C813AF9E}" type="parTrans" cxnId="{18BE5392-98E5-48F6-816E-8B616A2F0366}">
      <dgm:prSet/>
      <dgm:spPr/>
      <dgm:t>
        <a:bodyPr/>
        <a:lstStyle/>
        <a:p>
          <a:endParaRPr lang="en-US"/>
        </a:p>
      </dgm:t>
    </dgm:pt>
    <dgm:pt modelId="{E5593DA2-DF7D-426B-84C4-04D5B80ED117}" type="sibTrans" cxnId="{18BE5392-98E5-48F6-816E-8B616A2F0366}">
      <dgm:prSet/>
      <dgm:spPr/>
      <dgm:t>
        <a:bodyPr/>
        <a:lstStyle/>
        <a:p>
          <a:endParaRPr lang="en-US"/>
        </a:p>
      </dgm:t>
    </dgm:pt>
    <dgm:pt modelId="{89C4564E-402B-4146-9C00-C5D733D81443}">
      <dgm:prSet phldrT="[Text]"/>
      <dgm:spPr/>
      <dgm:t>
        <a:bodyPr/>
        <a:lstStyle/>
        <a:p>
          <a:r>
            <a:rPr lang="en-US" dirty="0"/>
            <a:t>Nurture Curiosity</a:t>
          </a:r>
        </a:p>
      </dgm:t>
    </dgm:pt>
    <dgm:pt modelId="{76C3FD84-9388-4ABC-9FCD-93482E703842}" type="parTrans" cxnId="{110C6422-A6D2-46B5-9B2E-2B90BD4FBCDF}">
      <dgm:prSet/>
      <dgm:spPr/>
      <dgm:t>
        <a:bodyPr/>
        <a:lstStyle/>
        <a:p>
          <a:endParaRPr lang="en-US"/>
        </a:p>
      </dgm:t>
    </dgm:pt>
    <dgm:pt modelId="{B0BF3C38-A825-428A-934A-ED70F4916F0B}" type="sibTrans" cxnId="{110C6422-A6D2-46B5-9B2E-2B90BD4FBCDF}">
      <dgm:prSet/>
      <dgm:spPr/>
      <dgm:t>
        <a:bodyPr/>
        <a:lstStyle/>
        <a:p>
          <a:endParaRPr lang="en-US"/>
        </a:p>
      </dgm:t>
    </dgm:pt>
    <dgm:pt modelId="{DD064D80-54D5-4673-B1AD-96F49793A04B}">
      <dgm:prSet phldrT="[Text]"/>
      <dgm:spPr/>
      <dgm:t>
        <a:bodyPr/>
        <a:lstStyle/>
        <a:p>
          <a:r>
            <a:rPr lang="en-US" dirty="0"/>
            <a:t>Prioritize Connection</a:t>
          </a:r>
        </a:p>
      </dgm:t>
    </dgm:pt>
    <dgm:pt modelId="{8A257F78-6110-45E7-8201-21B1446B8F01}" type="parTrans" cxnId="{699A4B0E-0E53-442D-9528-520ED98DC301}">
      <dgm:prSet/>
      <dgm:spPr/>
      <dgm:t>
        <a:bodyPr/>
        <a:lstStyle/>
        <a:p>
          <a:endParaRPr lang="en-US"/>
        </a:p>
      </dgm:t>
    </dgm:pt>
    <dgm:pt modelId="{85067909-B599-4E91-86EF-F96F7EBE775B}" type="sibTrans" cxnId="{699A4B0E-0E53-442D-9528-520ED98DC301}">
      <dgm:prSet/>
      <dgm:spPr/>
      <dgm:t>
        <a:bodyPr/>
        <a:lstStyle/>
        <a:p>
          <a:endParaRPr lang="en-US"/>
        </a:p>
      </dgm:t>
    </dgm:pt>
    <dgm:pt modelId="{B6020506-3BC6-4C8C-BE6D-C8F8CD530C7E}">
      <dgm:prSet phldrT="[Text]"/>
      <dgm:spPr/>
      <dgm:t>
        <a:bodyPr/>
        <a:lstStyle/>
        <a:p>
          <a:r>
            <a:rPr lang="en-US" dirty="0"/>
            <a:t>Initiate Challenge</a:t>
          </a:r>
        </a:p>
      </dgm:t>
    </dgm:pt>
    <dgm:pt modelId="{C9359B57-F326-4022-9898-7132624044AC}" type="parTrans" cxnId="{5E1B04E7-E231-4541-B80B-C290E16BBC61}">
      <dgm:prSet/>
      <dgm:spPr/>
      <dgm:t>
        <a:bodyPr/>
        <a:lstStyle/>
        <a:p>
          <a:endParaRPr lang="en-US"/>
        </a:p>
      </dgm:t>
    </dgm:pt>
    <dgm:pt modelId="{2FB5041F-63D2-44A6-B69F-2B9C54DBFF8A}" type="sibTrans" cxnId="{5E1B04E7-E231-4541-B80B-C290E16BBC61}">
      <dgm:prSet/>
      <dgm:spPr/>
      <dgm:t>
        <a:bodyPr/>
        <a:lstStyle/>
        <a:p>
          <a:endParaRPr lang="en-US"/>
        </a:p>
      </dgm:t>
    </dgm:pt>
    <dgm:pt modelId="{A0A2DC65-2564-48DE-B06A-E989B6ED2BF5}">
      <dgm:prSet phldrT="[Text]"/>
      <dgm:spPr/>
      <dgm:t>
        <a:bodyPr/>
        <a:lstStyle/>
        <a:p>
          <a:r>
            <a:rPr lang="en-US" dirty="0"/>
            <a:t>Value Collaboration</a:t>
          </a:r>
        </a:p>
      </dgm:t>
    </dgm:pt>
    <dgm:pt modelId="{42BE206E-8DCB-48BB-B3AC-38570E6652E8}" type="parTrans" cxnId="{15EE1E21-FA9C-44A8-A261-04BB8E0976B2}">
      <dgm:prSet/>
      <dgm:spPr/>
      <dgm:t>
        <a:bodyPr/>
        <a:lstStyle/>
        <a:p>
          <a:endParaRPr lang="en-US"/>
        </a:p>
      </dgm:t>
    </dgm:pt>
    <dgm:pt modelId="{62ECE7FF-7D76-4312-9EC3-5CA650A1B49F}" type="sibTrans" cxnId="{15EE1E21-FA9C-44A8-A261-04BB8E0976B2}">
      <dgm:prSet/>
      <dgm:spPr/>
      <dgm:t>
        <a:bodyPr/>
        <a:lstStyle/>
        <a:p>
          <a:endParaRPr lang="en-US"/>
        </a:p>
      </dgm:t>
    </dgm:pt>
    <dgm:pt modelId="{D490FEAD-E840-42F3-A05F-A05B6A6F9A45}" type="pres">
      <dgm:prSet presAssocID="{B3173706-06CB-4BD8-84EF-9567692F309B}" presName="diagram" presStyleCnt="0">
        <dgm:presLayoutVars>
          <dgm:dir/>
          <dgm:resizeHandles val="exact"/>
        </dgm:presLayoutVars>
      </dgm:prSet>
      <dgm:spPr/>
    </dgm:pt>
    <dgm:pt modelId="{B10D4963-E1F0-4017-94A9-3CD360A991F9}" type="pres">
      <dgm:prSet presAssocID="{EE39AA26-B65C-4893-9C0F-C4172F02A4B5}" presName="node" presStyleLbl="node1" presStyleIdx="0" presStyleCnt="5">
        <dgm:presLayoutVars>
          <dgm:bulletEnabled val="1"/>
        </dgm:presLayoutVars>
      </dgm:prSet>
      <dgm:spPr/>
    </dgm:pt>
    <dgm:pt modelId="{BE845540-E4F3-40B1-8858-417F27C18184}" type="pres">
      <dgm:prSet presAssocID="{E5593DA2-DF7D-426B-84C4-04D5B80ED117}" presName="sibTrans" presStyleCnt="0"/>
      <dgm:spPr/>
    </dgm:pt>
    <dgm:pt modelId="{17EC1CF0-47CA-4373-9481-B973FF823F25}" type="pres">
      <dgm:prSet presAssocID="{89C4564E-402B-4146-9C00-C5D733D81443}" presName="node" presStyleLbl="node1" presStyleIdx="1" presStyleCnt="5">
        <dgm:presLayoutVars>
          <dgm:bulletEnabled val="1"/>
        </dgm:presLayoutVars>
      </dgm:prSet>
      <dgm:spPr/>
    </dgm:pt>
    <dgm:pt modelId="{BFB8E3CF-3AF3-4F47-AF63-D90779C6252B}" type="pres">
      <dgm:prSet presAssocID="{B0BF3C38-A825-428A-934A-ED70F4916F0B}" presName="sibTrans" presStyleCnt="0"/>
      <dgm:spPr/>
    </dgm:pt>
    <dgm:pt modelId="{9C0D01E0-33A5-4C08-85A5-338B8C4E42E2}" type="pres">
      <dgm:prSet presAssocID="{DD064D80-54D5-4673-B1AD-96F49793A04B}" presName="node" presStyleLbl="node1" presStyleIdx="2" presStyleCnt="5">
        <dgm:presLayoutVars>
          <dgm:bulletEnabled val="1"/>
        </dgm:presLayoutVars>
      </dgm:prSet>
      <dgm:spPr/>
    </dgm:pt>
    <dgm:pt modelId="{590A06A9-EF2B-456E-9EF6-6B038FBE991C}" type="pres">
      <dgm:prSet presAssocID="{85067909-B599-4E91-86EF-F96F7EBE775B}" presName="sibTrans" presStyleCnt="0"/>
      <dgm:spPr/>
    </dgm:pt>
    <dgm:pt modelId="{AF603C32-6187-49BB-A30E-90E0CC9AFEB8}" type="pres">
      <dgm:prSet presAssocID="{B6020506-3BC6-4C8C-BE6D-C8F8CD530C7E}" presName="node" presStyleLbl="node1" presStyleIdx="3" presStyleCnt="5">
        <dgm:presLayoutVars>
          <dgm:bulletEnabled val="1"/>
        </dgm:presLayoutVars>
      </dgm:prSet>
      <dgm:spPr/>
    </dgm:pt>
    <dgm:pt modelId="{C838F5C7-DA7F-4F33-87B7-FA481004DF27}" type="pres">
      <dgm:prSet presAssocID="{2FB5041F-63D2-44A6-B69F-2B9C54DBFF8A}" presName="sibTrans" presStyleCnt="0"/>
      <dgm:spPr/>
    </dgm:pt>
    <dgm:pt modelId="{02237001-9C7F-43DC-AED2-A9AD5B3069C1}" type="pres">
      <dgm:prSet presAssocID="{A0A2DC65-2564-48DE-B06A-E989B6ED2BF5}" presName="node" presStyleLbl="node1" presStyleIdx="4" presStyleCnt="5">
        <dgm:presLayoutVars>
          <dgm:bulletEnabled val="1"/>
        </dgm:presLayoutVars>
      </dgm:prSet>
      <dgm:spPr/>
    </dgm:pt>
  </dgm:ptLst>
  <dgm:cxnLst>
    <dgm:cxn modelId="{699A4B0E-0E53-442D-9528-520ED98DC301}" srcId="{B3173706-06CB-4BD8-84EF-9567692F309B}" destId="{DD064D80-54D5-4673-B1AD-96F49793A04B}" srcOrd="2" destOrd="0" parTransId="{8A257F78-6110-45E7-8201-21B1446B8F01}" sibTransId="{85067909-B599-4E91-86EF-F96F7EBE775B}"/>
    <dgm:cxn modelId="{CEF1F012-1998-4391-88DB-6BBDC31E87B0}" type="presOf" srcId="{EE39AA26-B65C-4893-9C0F-C4172F02A4B5}" destId="{B10D4963-E1F0-4017-94A9-3CD360A991F9}" srcOrd="0" destOrd="0" presId="urn:microsoft.com/office/officeart/2005/8/layout/default"/>
    <dgm:cxn modelId="{15EE1E21-FA9C-44A8-A261-04BB8E0976B2}" srcId="{B3173706-06CB-4BD8-84EF-9567692F309B}" destId="{A0A2DC65-2564-48DE-B06A-E989B6ED2BF5}" srcOrd="4" destOrd="0" parTransId="{42BE206E-8DCB-48BB-B3AC-38570E6652E8}" sibTransId="{62ECE7FF-7D76-4312-9EC3-5CA650A1B49F}"/>
    <dgm:cxn modelId="{110C6422-A6D2-46B5-9B2E-2B90BD4FBCDF}" srcId="{B3173706-06CB-4BD8-84EF-9567692F309B}" destId="{89C4564E-402B-4146-9C00-C5D733D81443}" srcOrd="1" destOrd="0" parTransId="{76C3FD84-9388-4ABC-9FCD-93482E703842}" sibTransId="{B0BF3C38-A825-428A-934A-ED70F4916F0B}"/>
    <dgm:cxn modelId="{018C2B89-151A-47E9-AD3C-593691D3653E}" type="presOf" srcId="{89C4564E-402B-4146-9C00-C5D733D81443}" destId="{17EC1CF0-47CA-4373-9481-B973FF823F25}" srcOrd="0" destOrd="0" presId="urn:microsoft.com/office/officeart/2005/8/layout/default"/>
    <dgm:cxn modelId="{18BE5392-98E5-48F6-816E-8B616A2F0366}" srcId="{B3173706-06CB-4BD8-84EF-9567692F309B}" destId="{EE39AA26-B65C-4893-9C0F-C4172F02A4B5}" srcOrd="0" destOrd="0" parTransId="{5D489FD4-BFF9-452F-927A-CBE3C813AF9E}" sibTransId="{E5593DA2-DF7D-426B-84C4-04D5B80ED117}"/>
    <dgm:cxn modelId="{10B4A6C4-EA20-4810-B9D7-94970E6FD7AA}" type="presOf" srcId="{A0A2DC65-2564-48DE-B06A-E989B6ED2BF5}" destId="{02237001-9C7F-43DC-AED2-A9AD5B3069C1}" srcOrd="0" destOrd="0" presId="urn:microsoft.com/office/officeart/2005/8/layout/default"/>
    <dgm:cxn modelId="{442CFEC9-CFAC-4A34-820E-AF54E7C98E97}" type="presOf" srcId="{DD064D80-54D5-4673-B1AD-96F49793A04B}" destId="{9C0D01E0-33A5-4C08-85A5-338B8C4E42E2}" srcOrd="0" destOrd="0" presId="urn:microsoft.com/office/officeart/2005/8/layout/default"/>
    <dgm:cxn modelId="{793452DC-9D05-4DF6-8501-DB950AC17978}" type="presOf" srcId="{B3173706-06CB-4BD8-84EF-9567692F309B}" destId="{D490FEAD-E840-42F3-A05F-A05B6A6F9A45}" srcOrd="0" destOrd="0" presId="urn:microsoft.com/office/officeart/2005/8/layout/default"/>
    <dgm:cxn modelId="{5E1B04E7-E231-4541-B80B-C290E16BBC61}" srcId="{B3173706-06CB-4BD8-84EF-9567692F309B}" destId="{B6020506-3BC6-4C8C-BE6D-C8F8CD530C7E}" srcOrd="3" destOrd="0" parTransId="{C9359B57-F326-4022-9898-7132624044AC}" sibTransId="{2FB5041F-63D2-44A6-B69F-2B9C54DBFF8A}"/>
    <dgm:cxn modelId="{2B5627EA-4BAD-4EDF-9B74-8CE79D8E1E64}" type="presOf" srcId="{B6020506-3BC6-4C8C-BE6D-C8F8CD530C7E}" destId="{AF603C32-6187-49BB-A30E-90E0CC9AFEB8}" srcOrd="0" destOrd="0" presId="urn:microsoft.com/office/officeart/2005/8/layout/default"/>
    <dgm:cxn modelId="{E09DDDEB-8AD7-4D20-B89A-CB7C70989DD2}" type="presParOf" srcId="{D490FEAD-E840-42F3-A05F-A05B6A6F9A45}" destId="{B10D4963-E1F0-4017-94A9-3CD360A991F9}" srcOrd="0" destOrd="0" presId="urn:microsoft.com/office/officeart/2005/8/layout/default"/>
    <dgm:cxn modelId="{3B36B8CB-83B1-479E-B654-ACC223AE22A8}" type="presParOf" srcId="{D490FEAD-E840-42F3-A05F-A05B6A6F9A45}" destId="{BE845540-E4F3-40B1-8858-417F27C18184}" srcOrd="1" destOrd="0" presId="urn:microsoft.com/office/officeart/2005/8/layout/default"/>
    <dgm:cxn modelId="{676383DB-D86C-4E56-AFE3-CFCAC12FAAC3}" type="presParOf" srcId="{D490FEAD-E840-42F3-A05F-A05B6A6F9A45}" destId="{17EC1CF0-47CA-4373-9481-B973FF823F25}" srcOrd="2" destOrd="0" presId="urn:microsoft.com/office/officeart/2005/8/layout/default"/>
    <dgm:cxn modelId="{A78627A6-E95C-402F-A5AB-517D4B7F75BC}" type="presParOf" srcId="{D490FEAD-E840-42F3-A05F-A05B6A6F9A45}" destId="{BFB8E3CF-3AF3-4F47-AF63-D90779C6252B}" srcOrd="3" destOrd="0" presId="urn:microsoft.com/office/officeart/2005/8/layout/default"/>
    <dgm:cxn modelId="{7758805C-EA04-453E-A376-EFE8B782F63B}" type="presParOf" srcId="{D490FEAD-E840-42F3-A05F-A05B6A6F9A45}" destId="{9C0D01E0-33A5-4C08-85A5-338B8C4E42E2}" srcOrd="4" destOrd="0" presId="urn:microsoft.com/office/officeart/2005/8/layout/default"/>
    <dgm:cxn modelId="{36AB262D-18CC-4DE0-A397-26F45BA826E1}" type="presParOf" srcId="{D490FEAD-E840-42F3-A05F-A05B6A6F9A45}" destId="{590A06A9-EF2B-456E-9EF6-6B038FBE991C}" srcOrd="5" destOrd="0" presId="urn:microsoft.com/office/officeart/2005/8/layout/default"/>
    <dgm:cxn modelId="{337EBA65-1239-4A9C-98C5-44297B5759DC}" type="presParOf" srcId="{D490FEAD-E840-42F3-A05F-A05B6A6F9A45}" destId="{AF603C32-6187-49BB-A30E-90E0CC9AFEB8}" srcOrd="6" destOrd="0" presId="urn:microsoft.com/office/officeart/2005/8/layout/default"/>
    <dgm:cxn modelId="{0D8B3152-388F-42C6-8AC4-5FA1A6DEB7A6}" type="presParOf" srcId="{D490FEAD-E840-42F3-A05F-A05B6A6F9A45}" destId="{C838F5C7-DA7F-4F33-87B7-FA481004DF27}" srcOrd="7" destOrd="0" presId="urn:microsoft.com/office/officeart/2005/8/layout/default"/>
    <dgm:cxn modelId="{ABBD81D6-65F4-499E-A031-EEE87D756203}" type="presParOf" srcId="{D490FEAD-E840-42F3-A05F-A05B6A6F9A45}" destId="{02237001-9C7F-43DC-AED2-A9AD5B3069C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D4963-E1F0-4017-94A9-3CD360A991F9}">
      <dsp:nvSpPr>
        <dsp:cNvPr id="0" name=""/>
        <dsp:cNvSpPr/>
      </dsp:nvSpPr>
      <dsp:spPr>
        <a:xfrm>
          <a:off x="0" y="44389"/>
          <a:ext cx="3284724" cy="197083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Be Current</a:t>
          </a:r>
        </a:p>
      </dsp:txBody>
      <dsp:txXfrm>
        <a:off x="0" y="44389"/>
        <a:ext cx="3284724" cy="1970834"/>
      </dsp:txXfrm>
    </dsp:sp>
    <dsp:sp modelId="{17EC1CF0-47CA-4373-9481-B973FF823F25}">
      <dsp:nvSpPr>
        <dsp:cNvPr id="0" name=""/>
        <dsp:cNvSpPr/>
      </dsp:nvSpPr>
      <dsp:spPr>
        <a:xfrm>
          <a:off x="3613196" y="44389"/>
          <a:ext cx="3284724" cy="1970834"/>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Nurture Curiosity</a:t>
          </a:r>
        </a:p>
      </dsp:txBody>
      <dsp:txXfrm>
        <a:off x="3613196" y="44389"/>
        <a:ext cx="3284724" cy="1970834"/>
      </dsp:txXfrm>
    </dsp:sp>
    <dsp:sp modelId="{9C0D01E0-33A5-4C08-85A5-338B8C4E42E2}">
      <dsp:nvSpPr>
        <dsp:cNvPr id="0" name=""/>
        <dsp:cNvSpPr/>
      </dsp:nvSpPr>
      <dsp:spPr>
        <a:xfrm>
          <a:off x="7226393" y="44389"/>
          <a:ext cx="3284724" cy="197083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Prioritize Connection</a:t>
          </a:r>
        </a:p>
      </dsp:txBody>
      <dsp:txXfrm>
        <a:off x="7226393" y="44389"/>
        <a:ext cx="3284724" cy="1970834"/>
      </dsp:txXfrm>
    </dsp:sp>
    <dsp:sp modelId="{AF603C32-6187-49BB-A30E-90E0CC9AFEB8}">
      <dsp:nvSpPr>
        <dsp:cNvPr id="0" name=""/>
        <dsp:cNvSpPr/>
      </dsp:nvSpPr>
      <dsp:spPr>
        <a:xfrm>
          <a:off x="1806598" y="2343696"/>
          <a:ext cx="3284724" cy="197083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Initiate Challenge</a:t>
          </a:r>
        </a:p>
      </dsp:txBody>
      <dsp:txXfrm>
        <a:off x="1806598" y="2343696"/>
        <a:ext cx="3284724" cy="1970834"/>
      </dsp:txXfrm>
    </dsp:sp>
    <dsp:sp modelId="{02237001-9C7F-43DC-AED2-A9AD5B3069C1}">
      <dsp:nvSpPr>
        <dsp:cNvPr id="0" name=""/>
        <dsp:cNvSpPr/>
      </dsp:nvSpPr>
      <dsp:spPr>
        <a:xfrm>
          <a:off x="5419795" y="2343696"/>
          <a:ext cx="3284724" cy="197083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Value Collaboration</a:t>
          </a:r>
        </a:p>
      </dsp:txBody>
      <dsp:txXfrm>
        <a:off x="5419795" y="2343696"/>
        <a:ext cx="3284724" cy="197083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A059C5-841A-4713-B966-83CC9E85DC69}" type="datetimeFigureOut">
              <a:rPr lang="en-US" smtClean="0"/>
              <a:t>8/7/2023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0A454-CC5F-4608-B718-5CF10B5A9631}" type="slidenum">
              <a:rPr lang="en-US" smtClean="0"/>
              <a:t>‹#›</a:t>
            </a:fld>
            <a:endParaRPr lang="en-US"/>
          </a:p>
        </p:txBody>
      </p:sp>
    </p:spTree>
    <p:extLst>
      <p:ext uri="{BB962C8B-B14F-4D97-AF65-F5344CB8AC3E}">
        <p14:creationId xmlns:p14="http://schemas.microsoft.com/office/powerpoint/2010/main" val="335300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80A454-CC5F-4608-B718-5CF10B5A9631}" type="slidenum">
              <a:rPr lang="en-US" smtClean="0"/>
              <a:t>1</a:t>
            </a:fld>
            <a:endParaRPr lang="en-US"/>
          </a:p>
        </p:txBody>
      </p:sp>
    </p:spTree>
    <p:extLst>
      <p:ext uri="{BB962C8B-B14F-4D97-AF65-F5344CB8AC3E}">
        <p14:creationId xmlns:p14="http://schemas.microsoft.com/office/powerpoint/2010/main" val="301410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what we will cover today. </a:t>
            </a:r>
          </a:p>
          <a:p>
            <a:endParaRPr lang="en-US" dirty="0"/>
          </a:p>
          <a:p>
            <a:pPr marL="0" marR="0" algn="l">
              <a:spcBef>
                <a:spcPts val="0"/>
              </a:spcBef>
              <a:spcAft>
                <a:spcPts val="0"/>
              </a:spcAft>
            </a:pPr>
            <a:r>
              <a:rPr lang="en-US" sz="1800" b="1" i="0" dirty="0">
                <a:solidFill>
                  <a:srgbClr val="222222"/>
                </a:solidFill>
                <a:effectLst/>
                <a:latin typeface="Arial" panose="020B0604020202020204" pitchFamily="34" charset="0"/>
              </a:rPr>
              <a:t>Teaching with Purpose: Engaging Adults in Discipleship-Focused Bible Study</a:t>
            </a:r>
            <a:endParaRPr lang="en-US" sz="1800" b="0" i="0" dirty="0">
              <a:solidFill>
                <a:srgbClr val="222222"/>
              </a:solidFill>
              <a:effectLst/>
              <a:latin typeface="Arial" panose="020B0604020202020204" pitchFamily="34" charset="0"/>
            </a:endParaRPr>
          </a:p>
          <a:p>
            <a:pPr marL="0" marR="0" algn="l">
              <a:spcBef>
                <a:spcPts val="0"/>
              </a:spcBef>
              <a:spcAft>
                <a:spcPts val="0"/>
              </a:spcAft>
            </a:pPr>
            <a:r>
              <a:rPr lang="en-US" sz="1800" b="0" i="0" dirty="0">
                <a:solidFill>
                  <a:srgbClr val="222222"/>
                </a:solidFill>
                <a:effectLst/>
                <a:latin typeface="Arial" panose="020B0604020202020204" pitchFamily="34" charset="0"/>
              </a:rPr>
              <a:t>Adult Sunday School and Small Groups exist to make disciples. This breakout will challenge teachers with:</a:t>
            </a:r>
          </a:p>
          <a:p>
            <a:pPr marL="285750" marR="0" indent="-285750" algn="l">
              <a:spcBef>
                <a:spcPts val="0"/>
              </a:spcBef>
              <a:spcAft>
                <a:spcPts val="0"/>
              </a:spcAft>
              <a:buFont typeface="Arial" panose="020B0604020202020204" pitchFamily="34" charset="0"/>
              <a:buChar char="•"/>
            </a:pPr>
            <a:r>
              <a:rPr lang="en-US" sz="1800" b="0" i="0" dirty="0">
                <a:solidFill>
                  <a:srgbClr val="222222"/>
                </a:solidFill>
                <a:effectLst/>
                <a:latin typeface="Arial" panose="020B0604020202020204" pitchFamily="34" charset="0"/>
              </a:rPr>
              <a:t>three steps to leading focused Bible study, </a:t>
            </a:r>
          </a:p>
          <a:p>
            <a:pPr marL="285750" marR="0" indent="-285750" algn="l">
              <a:spcBef>
                <a:spcPts val="0"/>
              </a:spcBef>
              <a:spcAft>
                <a:spcPts val="0"/>
              </a:spcAft>
              <a:buFont typeface="Arial" panose="020B0604020202020204" pitchFamily="34" charset="0"/>
              <a:buChar char="•"/>
            </a:pPr>
            <a:r>
              <a:rPr lang="en-US" sz="1800" b="0" i="0" dirty="0">
                <a:solidFill>
                  <a:srgbClr val="222222"/>
                </a:solidFill>
                <a:effectLst/>
                <a:latin typeface="Arial" panose="020B0604020202020204" pitchFamily="34" charset="0"/>
              </a:rPr>
              <a:t>four practices of faithful study &amp; interpretation, and </a:t>
            </a:r>
          </a:p>
          <a:p>
            <a:pPr marL="285750" marR="0" indent="-285750" algn="l">
              <a:spcBef>
                <a:spcPts val="0"/>
              </a:spcBef>
              <a:spcAft>
                <a:spcPts val="0"/>
              </a:spcAft>
              <a:buFont typeface="Arial" panose="020B0604020202020204" pitchFamily="34" charset="0"/>
              <a:buChar char="•"/>
            </a:pPr>
            <a:r>
              <a:rPr lang="en-US" sz="1800" b="0" i="0" dirty="0">
                <a:solidFill>
                  <a:srgbClr val="222222"/>
                </a:solidFill>
                <a:effectLst/>
                <a:latin typeface="Arial" panose="020B0604020202020204" pitchFamily="34" charset="0"/>
              </a:rPr>
              <a:t>five principles to engage adults each session.</a:t>
            </a:r>
          </a:p>
          <a:p>
            <a:pPr marL="0" marR="0" indent="0" algn="l">
              <a:spcBef>
                <a:spcPts val="0"/>
              </a:spcBef>
              <a:spcAft>
                <a:spcPts val="0"/>
              </a:spcAft>
              <a:buFont typeface="Arial" panose="020B0604020202020204" pitchFamily="34" charset="0"/>
              <a:buNone/>
            </a:pPr>
            <a:r>
              <a:rPr lang="en-US" sz="1800" b="0" i="0" dirty="0">
                <a:solidFill>
                  <a:srgbClr val="222222"/>
                </a:solidFill>
                <a:effectLst/>
                <a:latin typeface="Arial" panose="020B0604020202020204" pitchFamily="34" charset="0"/>
              </a:rPr>
              <a:t>We’ll wrap up with the primary motivator for us to teach adults.</a:t>
            </a:r>
          </a:p>
          <a:p>
            <a:endParaRPr lang="en-US" dirty="0"/>
          </a:p>
          <a:p>
            <a:r>
              <a:rPr lang="en-US" dirty="0"/>
              <a:t>Take notes and write questions.</a:t>
            </a:r>
          </a:p>
          <a:p>
            <a:endParaRPr lang="en-US" dirty="0"/>
          </a:p>
          <a:p>
            <a:r>
              <a:rPr lang="en-US" dirty="0"/>
              <a:t>Will stop after each section for some Q&amp;A.</a:t>
            </a:r>
          </a:p>
          <a:p>
            <a:endParaRPr lang="en-US" dirty="0"/>
          </a:p>
          <a:p>
            <a:r>
              <a:rPr lang="en-US" dirty="0"/>
              <a:t>Let’s dive in…</a:t>
            </a:r>
          </a:p>
        </p:txBody>
      </p:sp>
      <p:sp>
        <p:nvSpPr>
          <p:cNvPr id="4" name="Slide Number Placeholder 3"/>
          <p:cNvSpPr>
            <a:spLocks noGrp="1"/>
          </p:cNvSpPr>
          <p:nvPr>
            <p:ph type="sldNum" sz="quarter" idx="5"/>
          </p:nvPr>
        </p:nvSpPr>
        <p:spPr/>
        <p:txBody>
          <a:bodyPr/>
          <a:lstStyle/>
          <a:p>
            <a:fld id="{8380A454-CC5F-4608-B718-5CF10B5A9631}" type="slidenum">
              <a:rPr lang="en-US" smtClean="0"/>
              <a:t>2</a:t>
            </a:fld>
            <a:endParaRPr lang="en-US"/>
          </a:p>
        </p:txBody>
      </p:sp>
    </p:spTree>
    <p:extLst>
      <p:ext uri="{BB962C8B-B14F-4D97-AF65-F5344CB8AC3E}">
        <p14:creationId xmlns:p14="http://schemas.microsoft.com/office/powerpoint/2010/main" val="298091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3 Steps to Focused Lesson Plans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Write it out – don’t wing it. </a:t>
            </a:r>
          </a:p>
          <a:p>
            <a:r>
              <a:rPr lang="en-US" dirty="0">
                <a:latin typeface="Arial" panose="020B0604020202020204" pitchFamily="34" charset="0"/>
                <a:cs typeface="Arial" panose="020B0604020202020204" pitchFamily="34" charset="0"/>
              </a:rPr>
              <a:t>Most curriculum follows this pattern—and it’s an essential pattern…</a:t>
            </a:r>
          </a:p>
          <a:p>
            <a:r>
              <a:rPr lang="en-US" dirty="0">
                <a:latin typeface="Arial" panose="020B0604020202020204" pitchFamily="34" charset="0"/>
                <a:cs typeface="Arial" panose="020B0604020202020204" pitchFamily="34" charset="0"/>
              </a:rPr>
              <a:t>Develop Your Own Plan – use what is good, adapt, add learning activities that fit your group. </a:t>
            </a:r>
          </a:p>
          <a:p>
            <a:pPr marL="0" indent="0">
              <a:buFont typeface="+mj-lt"/>
              <a:buNone/>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Motivation</a:t>
            </a:r>
            <a:r>
              <a:rPr lang="en-US" dirty="0">
                <a:latin typeface="Arial" panose="020B0604020202020204" pitchFamily="34" charset="0"/>
                <a:cs typeface="Arial" panose="020B0604020202020204" pitchFamily="34" charset="0"/>
              </a:rPr>
              <a:t> – grab attention and focus it on topic</a:t>
            </a:r>
          </a:p>
          <a:p>
            <a:pPr marL="690143" lvl="1" indent="-232943">
              <a:buFont typeface="+mj-lt"/>
              <a:buAutoNum type="arabicPeriod"/>
            </a:pPr>
            <a:r>
              <a:rPr lang="en-US" dirty="0">
                <a:latin typeface="Arial" panose="020B0604020202020204" pitchFamily="34" charset="0"/>
                <a:cs typeface="Arial" panose="020B0604020202020204" pitchFamily="34" charset="0"/>
              </a:rPr>
              <a:t>Uniqueness of grp? Special interests (toddlers, LOTR, sports, career-bldg., aging parents, retirement, etc.)</a:t>
            </a:r>
          </a:p>
          <a:p>
            <a:pPr marL="690143" lvl="1" indent="-232943">
              <a:buFont typeface="+mj-lt"/>
              <a:buAutoNum type="arabicPeriod"/>
            </a:pPr>
            <a:r>
              <a:rPr lang="en-US" dirty="0">
                <a:latin typeface="Arial" panose="020B0604020202020204" pitchFamily="34" charset="0"/>
                <a:cs typeface="Arial" panose="020B0604020202020204" pitchFamily="34" charset="0"/>
              </a:rPr>
              <a:t>Assignment before Sunday (Facebook/email/text; read passage/think about ___, Come ready to share; send out a probing question, </a:t>
            </a:r>
            <a:r>
              <a:rPr lang="en-US">
                <a:latin typeface="Arial" panose="020B0604020202020204" pitchFamily="34" charset="0"/>
                <a:cs typeface="Arial" panose="020B0604020202020204" pitchFamily="34" charset="0"/>
              </a:rPr>
              <a:t>e.g. what </a:t>
            </a:r>
            <a:r>
              <a:rPr lang="en-US" dirty="0">
                <a:latin typeface="Arial" panose="020B0604020202020204" pitchFamily="34" charset="0"/>
                <a:cs typeface="Arial" panose="020B0604020202020204" pitchFamily="34" charset="0"/>
              </a:rPr>
              <a:t>do you wish could be restored from time of creation?)</a:t>
            </a:r>
          </a:p>
          <a:p>
            <a:pPr marL="690143" lvl="1" indent="-232943">
              <a:buFont typeface="+mj-lt"/>
              <a:buAutoNum type="arabicPeriod"/>
            </a:pPr>
            <a:r>
              <a:rPr lang="en-US" dirty="0">
                <a:latin typeface="Arial" panose="020B0604020202020204" pitchFamily="34" charset="0"/>
                <a:cs typeface="Arial" panose="020B0604020202020204" pitchFamily="34" charset="0"/>
              </a:rPr>
              <a:t>Experiences of the grp are part of your </a:t>
            </a:r>
            <a:r>
              <a:rPr lang="en-US" dirty="0" err="1">
                <a:latin typeface="Arial" panose="020B0604020202020204" pitchFamily="34" charset="0"/>
                <a:cs typeface="Arial" panose="020B0604020202020204" pitchFamily="34" charset="0"/>
              </a:rPr>
              <a:t>curr</a:t>
            </a:r>
            <a:r>
              <a:rPr lang="en-US" dirty="0">
                <a:latin typeface="Arial" panose="020B0604020202020204" pitchFamily="34" charset="0"/>
                <a:cs typeface="Arial" panose="020B0604020202020204" pitchFamily="34" charset="0"/>
              </a:rPr>
              <a:t>. (What did you like best about our homeless bag project Fri night? What can/did God teach you through it?)</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Examination</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Bkgd</a:t>
            </a:r>
            <a:r>
              <a:rPr lang="en-US" dirty="0">
                <a:latin typeface="Arial" panose="020B0604020202020204" pitchFamily="34" charset="0"/>
                <a:cs typeface="Arial" panose="020B0604020202020204" pitchFamily="34" charset="0"/>
              </a:rPr>
              <a:t> study comes out here. </a:t>
            </a:r>
          </a:p>
          <a:p>
            <a:pPr marL="690143" lvl="1" indent="-232943">
              <a:buFont typeface="+mj-lt"/>
              <a:buAutoNum type="arabicPeriod"/>
            </a:pPr>
            <a:r>
              <a:rPr lang="en-US" dirty="0">
                <a:latin typeface="Arial" panose="020B0604020202020204" pitchFamily="34" charset="0"/>
                <a:cs typeface="Arial" panose="020B0604020202020204" pitchFamily="34" charset="0"/>
              </a:rPr>
              <a:t>What did it say? What does it say? </a:t>
            </a:r>
          </a:p>
          <a:p>
            <a:pPr marL="690143" marR="0" lvl="1" indent="-232943" algn="l" defTabSz="914400" rtl="0" eaLnBrk="1" fontAlgn="auto" latinLnBrk="0" hangingPunct="1">
              <a:lnSpc>
                <a:spcPct val="100000"/>
              </a:lnSpc>
              <a:spcBef>
                <a:spcPts val="0"/>
              </a:spcBef>
              <a:spcAft>
                <a:spcPts val="0"/>
              </a:spcAft>
              <a:buClrTx/>
              <a:buSzTx/>
              <a:buFont typeface="+mj-lt"/>
              <a:buAutoNum type="arabicPeriod"/>
              <a:tabLst/>
              <a:defRPr/>
            </a:pPr>
            <a:r>
              <a:rPr lang="en-US" dirty="0">
                <a:latin typeface="Arial" panose="020B0604020202020204" pitchFamily="34" charset="0"/>
                <a:cs typeface="Arial" panose="020B0604020202020204" pitchFamily="34" charset="0"/>
              </a:rPr>
              <a:t>What are the (orthodox) ways to understand this?</a:t>
            </a:r>
          </a:p>
          <a:p>
            <a:pPr marL="690143" lvl="1" indent="-232943">
              <a:buFont typeface="+mj-lt"/>
              <a:buAutoNum type="arabicPeriod"/>
            </a:pPr>
            <a:r>
              <a:rPr lang="en-US" dirty="0">
                <a:latin typeface="Arial" panose="020B0604020202020204" pitchFamily="34" charset="0"/>
                <a:cs typeface="Arial" panose="020B0604020202020204" pitchFamily="34" charset="0"/>
              </a:rPr>
              <a:t>Increase grp’s level of biblical literacy and ability to think biblically </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pPr marL="232943" indent="-232943">
              <a:buFont typeface="+mj-lt"/>
              <a:buAutoNum type="arabicPeriod"/>
            </a:pPr>
            <a:r>
              <a:rPr lang="en-US" b="1" dirty="0">
                <a:latin typeface="Arial" panose="020B0604020202020204" pitchFamily="34" charset="0"/>
                <a:cs typeface="Arial" panose="020B0604020202020204" pitchFamily="34" charset="0"/>
              </a:rPr>
              <a:t>Application</a:t>
            </a:r>
            <a:r>
              <a:rPr lang="en-US" dirty="0">
                <a:latin typeface="Arial" panose="020B0604020202020204" pitchFamily="34" charset="0"/>
                <a:cs typeface="Arial" panose="020B0604020202020204" pitchFamily="34" charset="0"/>
              </a:rPr>
              <a:t> – So what? Specific </a:t>
            </a:r>
            <a:r>
              <a:rPr lang="en-US" u="sng" dirty="0">
                <a:latin typeface="Arial" panose="020B0604020202020204" pitchFamily="34" charset="0"/>
                <a:cs typeface="Arial" panose="020B0604020202020204" pitchFamily="34" charset="0"/>
              </a:rPr>
              <a:t>challenge or discipleship goal</a:t>
            </a:r>
            <a:r>
              <a:rPr lang="en-US" dirty="0">
                <a:latin typeface="Arial" panose="020B0604020202020204" pitchFamily="34" charset="0"/>
                <a:cs typeface="Arial" panose="020B0604020202020204" pitchFamily="34" charset="0"/>
              </a:rPr>
              <a:t> to do this week (must follow up next week) </a:t>
            </a:r>
          </a:p>
          <a:p>
            <a:pPr marL="685800" lvl="1" indent="-228600">
              <a:buFont typeface="+mj-lt"/>
              <a:buAutoNum type="arabicPeriod"/>
            </a:pPr>
            <a:r>
              <a:rPr lang="en-US" dirty="0">
                <a:latin typeface="Arial" panose="020B0604020202020204" pitchFamily="34" charset="0"/>
                <a:cs typeface="Arial" panose="020B0604020202020204" pitchFamily="34" charset="0"/>
              </a:rPr>
              <a:t>Keep ACTIVE DISCIPLESHIP at the forefront. </a:t>
            </a:r>
          </a:p>
          <a:p>
            <a:pPr marL="685800" lvl="1" indent="-228600">
              <a:buFont typeface="+mj-lt"/>
              <a:buAutoNum type="arabicPeriod"/>
            </a:pPr>
            <a:r>
              <a:rPr lang="en-US" dirty="0">
                <a:latin typeface="Arial" panose="020B0604020202020204" pitchFamily="34" charset="0"/>
                <a:cs typeface="Arial" panose="020B0604020202020204" pitchFamily="34" charset="0"/>
              </a:rPr>
              <a:t>Don’t drift toward Bible study for information’s sake.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latin typeface="Arial" panose="020B0604020202020204" pitchFamily="34" charset="0"/>
                <a:cs typeface="Arial" panose="020B0604020202020204" pitchFamily="34" charset="0"/>
              </a:rPr>
              <a:t>Other “outlines”: (Hook, Book, Look, Took) (Connect w/Life, Guide Bib Stud, Encourage Appl)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a:latin typeface="Arial" panose="020B0604020202020204" pitchFamily="34" charset="0"/>
                <a:cs typeface="Arial" panose="020B0604020202020204" pitchFamily="34" charset="0"/>
              </a:rPr>
              <a:t>(Focus Attn, Explore Text, Summarize/Challenge)</a:t>
            </a:r>
          </a:p>
          <a:p>
            <a:pPr marL="232943" indent="-232943">
              <a:buFont typeface="+mj-lt"/>
              <a:buAutoNum type="arabicPeriod"/>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VARIETY is critical—yes, even with adults!  So where do you find ideas to make the curriculum your own? </a:t>
            </a:r>
          </a:p>
          <a:p>
            <a:r>
              <a:rPr lang="en-US" b="0" dirty="0">
                <a:latin typeface="Arial" panose="020B0604020202020204" pitchFamily="34" charset="0"/>
                <a:cs typeface="Arial" panose="020B0604020202020204" pitchFamily="34" charset="0"/>
              </a:rPr>
              <a:t>Quizzes/Games               Brainstorming</a:t>
            </a:r>
          </a:p>
          <a:p>
            <a:r>
              <a:rPr lang="en-US" b="0" dirty="0">
                <a:latin typeface="Arial" panose="020B0604020202020204" pitchFamily="34" charset="0"/>
                <a:cs typeface="Arial" panose="020B0604020202020204" pitchFamily="34" charset="0"/>
              </a:rPr>
              <a:t>Buzz Groups                    Role Play</a:t>
            </a:r>
          </a:p>
          <a:p>
            <a:r>
              <a:rPr lang="en-US" b="0" dirty="0">
                <a:latin typeface="Arial" panose="020B0604020202020204" pitchFamily="34" charset="0"/>
                <a:cs typeface="Arial" panose="020B0604020202020204" pitchFamily="34" charset="0"/>
              </a:rPr>
              <a:t>Presentations (group)     Video (like bibleproject.com)</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Some thoughts about curriculum (if time and interest): </a:t>
            </a:r>
          </a:p>
          <a:p>
            <a:pPr marL="285750" marR="0" lvl="0"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We should all work through a curriculum plan because it…</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Provides doctrinal instruction and accountability for group and leaders (has been vetted, edited by multiple content experts)</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Allows church leaders to spend time in ministry instead of writing curriculum </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Ensures groups study the breadth of scripture, not just the leaders’ favorite parts</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Implies direction and movement for groups and the church as a whole – gives us a track to run on</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Offers background material and well-sequenced teaching plan ideas to leaders</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Presents possible synergy for teacher support/ideas/sharing, linking to sermon series, or churchwide emphases</a:t>
            </a:r>
          </a:p>
          <a:p>
            <a:pPr marL="685800" marR="0" lvl="1"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GC2 Press, Lifeway, and other publishers do a good job</a:t>
            </a:r>
          </a:p>
          <a:p>
            <a:pPr marL="285750" marR="0" lvl="0"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There is no such thing as a perfect curriculum (even if written by your pastor) because curriculum writers must meet publishing deadlines and do not have access to the experiences of recent weeks in the world, community, and your group members lives. </a:t>
            </a:r>
            <a:r>
              <a:rPr lang="en-US" sz="1200" b="1" dirty="0">
                <a:effectLst/>
                <a:latin typeface="Arial" panose="020B0604020202020204" pitchFamily="34" charset="0"/>
                <a:ea typeface="Arial" panose="020B0604020202020204" pitchFamily="34" charset="0"/>
                <a:cs typeface="Arial" panose="020B0604020202020204" pitchFamily="34" charset="0"/>
              </a:rPr>
              <a:t>YOU are the difference between “average” curriculum and GREAT curriculum</a:t>
            </a:r>
            <a:r>
              <a:rPr lang="en-US" sz="1200" dirty="0">
                <a:effectLst/>
                <a:latin typeface="Arial" panose="020B0604020202020204" pitchFamily="34" charset="0"/>
                <a:ea typeface="Arial" panose="020B0604020202020204" pitchFamily="34" charset="0"/>
                <a:cs typeface="Arial" panose="020B0604020202020204" pitchFamily="34" charset="0"/>
              </a:rPr>
              <a:t>. </a:t>
            </a:r>
          </a:p>
          <a:p>
            <a:pPr marL="742950" marR="0" lvl="1" indent="-285750">
              <a:spcBef>
                <a:spcPts val="0"/>
              </a:spcBef>
              <a:spcAft>
                <a:spcPts val="0"/>
              </a:spcAft>
              <a:buFont typeface="Arial" panose="020B0604020202020204" pitchFamily="34" charset="0"/>
              <a:buChar char="•"/>
            </a:pPr>
            <a:endParaRPr lang="en-US" sz="1200"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C96E189-62AD-4310-BB20-73A3E7354037}" type="slidenum">
              <a:rPr lang="en-US" smtClean="0"/>
              <a:t>3</a:t>
            </a:fld>
            <a:endParaRPr lang="en-US"/>
          </a:p>
        </p:txBody>
      </p:sp>
    </p:spTree>
    <p:extLst>
      <p:ext uri="{BB962C8B-B14F-4D97-AF65-F5344CB8AC3E}">
        <p14:creationId xmlns:p14="http://schemas.microsoft.com/office/powerpoint/2010/main" val="160816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55588"/>
            <a:ext cx="5578475" cy="3138487"/>
          </a:xfrm>
        </p:spPr>
      </p:sp>
      <p:sp>
        <p:nvSpPr>
          <p:cNvPr id="3" name="Notes Placeholder 2"/>
          <p:cNvSpPr>
            <a:spLocks noGrp="1"/>
          </p:cNvSpPr>
          <p:nvPr>
            <p:ph type="body" idx="1"/>
          </p:nvPr>
        </p:nvSpPr>
        <p:spPr>
          <a:xfrm>
            <a:off x="701040" y="3478766"/>
            <a:ext cx="5608320" cy="5051359"/>
          </a:xfrm>
        </p:spPr>
        <p:txBody>
          <a:bodyPr/>
          <a:lstStyle/>
          <a:p>
            <a:r>
              <a:rPr lang="en-US" b="0" dirty="0"/>
              <a:t>Jim Denison, in </a:t>
            </a:r>
            <a:r>
              <a:rPr lang="en-US" b="0" i="1" dirty="0"/>
              <a:t>A Light Unto My Path</a:t>
            </a:r>
            <a:r>
              <a:rPr lang="en-US" b="0" i="0" dirty="0"/>
              <a:t>, outlines some practical help to guide us in reading and interpreting the Bible with greater clarity and integrity. The following ideas come from Chapter 7 of this book, and you will get a copy of this book as you leave today. </a:t>
            </a:r>
            <a:endParaRPr lang="en-US" b="0" i="1" dirty="0"/>
          </a:p>
          <a:p>
            <a:endParaRPr lang="en-US" b="1" i="1" dirty="0"/>
          </a:p>
          <a:p>
            <a:r>
              <a:rPr lang="en-US" b="1" dirty="0"/>
              <a:t>Personal Preparation (commitments we need to make)</a:t>
            </a:r>
          </a:p>
          <a:p>
            <a:pPr lvl="1"/>
            <a:r>
              <a:rPr lang="en-US" dirty="0"/>
              <a:t>Have a personal relationship with God</a:t>
            </a:r>
          </a:p>
          <a:p>
            <a:pPr lvl="1"/>
            <a:r>
              <a:rPr lang="en-US" dirty="0"/>
              <a:t>Commit to hard work</a:t>
            </a:r>
          </a:p>
          <a:p>
            <a:pPr lvl="1"/>
            <a:r>
              <a:rPr lang="en-US" dirty="0"/>
              <a:t>Commit to obey what you discover (“Before you open God’s word, you must first open your heart to its truth.” Denison, p. 167)</a:t>
            </a:r>
          </a:p>
          <a:p>
            <a:pPr lvl="0"/>
            <a:r>
              <a:rPr lang="en-US" b="1" dirty="0"/>
              <a:t>Assumptions/Presuppositions</a:t>
            </a:r>
          </a:p>
          <a:p>
            <a:pPr lvl="1"/>
            <a:r>
              <a:rPr lang="en-US" dirty="0"/>
              <a:t>Scripture CAN be understood</a:t>
            </a:r>
          </a:p>
          <a:p>
            <a:pPr marL="628650" lvl="1" indent="-171450">
              <a:buFont typeface="Arial" panose="020B0604020202020204" pitchFamily="34" charset="0"/>
              <a:buChar char="•"/>
            </a:pPr>
            <a:r>
              <a:rPr lang="en-US" dirty="0"/>
              <a:t>“We will seek to learn from the study of others, but we will not begin there. We will start with the text itself.” (Denison, p. 168)</a:t>
            </a:r>
          </a:p>
          <a:p>
            <a:pPr lvl="1"/>
            <a:r>
              <a:rPr lang="en-US" dirty="0"/>
              <a:t>The NT interprets the OT</a:t>
            </a:r>
          </a:p>
          <a:p>
            <a:pPr lvl="1"/>
            <a:r>
              <a:rPr lang="en-US" dirty="0"/>
              <a:t>Scripture interprets scripture</a:t>
            </a:r>
          </a:p>
          <a:p>
            <a:pPr marL="628650" lvl="1" indent="-171450">
              <a:buFont typeface="Arial" panose="020B0604020202020204" pitchFamily="34" charset="0"/>
              <a:buChar char="•"/>
            </a:pPr>
            <a:r>
              <a:rPr lang="en-US" dirty="0"/>
              <a:t>“Because God’s word is unified, coherent, and fully inspired, the best way to understand any single passage is to interpret that text in light of the entire Scripture” (Denison, p. 170)</a:t>
            </a:r>
          </a:p>
          <a:p>
            <a:pPr lvl="1"/>
            <a:r>
              <a:rPr lang="en-US" dirty="0"/>
              <a:t>Accountability of the teacher (Jas. 3:1)</a:t>
            </a:r>
          </a:p>
          <a:p>
            <a:r>
              <a:rPr lang="en-US" b="1" dirty="0"/>
              <a:t>Background of the Whole Book</a:t>
            </a:r>
          </a:p>
          <a:p>
            <a:pPr lvl="1"/>
            <a:r>
              <a:rPr lang="en-US" dirty="0"/>
              <a:t>Author, recipients, author’s purpose, kind of literature, culture</a:t>
            </a:r>
          </a:p>
          <a:p>
            <a:pPr marL="628650" lvl="1" indent="-171450">
              <a:buFont typeface="Arial" panose="020B0604020202020204" pitchFamily="34" charset="0"/>
              <a:buChar char="•"/>
            </a:pPr>
            <a:r>
              <a:rPr lang="en-US" dirty="0"/>
              <a:t>“Before we can study any particular verse in the Bible, we should first examine the book </a:t>
            </a:r>
            <a:r>
              <a:rPr lang="en-US"/>
              <a:t>in which </a:t>
            </a:r>
            <a:r>
              <a:rPr lang="en-US" dirty="0"/>
              <a:t>it is found.” (Denison, p. 173)</a:t>
            </a:r>
          </a:p>
          <a:p>
            <a:r>
              <a:rPr lang="en-US" b="1" dirty="0"/>
              <a:t>“Fourfold Approach” to a Specific Text</a:t>
            </a:r>
          </a:p>
          <a:p>
            <a:pPr lvl="1"/>
            <a:r>
              <a:rPr lang="en-US" dirty="0"/>
              <a:t>Read 3X in diff translations</a:t>
            </a:r>
          </a:p>
          <a:p>
            <a:pPr lvl="1"/>
            <a:r>
              <a:rPr lang="en-US" dirty="0"/>
              <a:t>Who, what, when, where, why</a:t>
            </a:r>
          </a:p>
          <a:p>
            <a:pPr marL="914400" lvl="1" indent="-457200">
              <a:buFont typeface="+mj-lt"/>
              <a:buAutoNum type="arabicPeriod"/>
            </a:pPr>
            <a:r>
              <a:rPr lang="en-US" dirty="0"/>
              <a:t>Grammar (words, sentences)</a:t>
            </a:r>
          </a:p>
          <a:p>
            <a:pPr marL="914400" lvl="1" indent="-457200">
              <a:buFont typeface="+mj-lt"/>
              <a:buAutoNum type="arabicPeriod"/>
            </a:pPr>
            <a:r>
              <a:rPr lang="en-US" dirty="0"/>
              <a:t>History (geog., hist. context)</a:t>
            </a:r>
          </a:p>
          <a:p>
            <a:pPr marL="914400" lvl="1" indent="-457200">
              <a:buFont typeface="+mj-lt"/>
              <a:buAutoNum type="arabicPeriod"/>
            </a:pPr>
            <a:r>
              <a:rPr lang="en-US" dirty="0"/>
              <a:t>Theology (central ideas/truths)</a:t>
            </a:r>
          </a:p>
          <a:p>
            <a:pPr marL="914400" lvl="1" indent="-457200">
              <a:buFont typeface="+mj-lt"/>
              <a:buAutoNum type="arabicPeriod"/>
            </a:pPr>
            <a:r>
              <a:rPr lang="en-US" dirty="0"/>
              <a:t>Practical (application today)</a:t>
            </a: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0" marR="0" lvl="0" indent="0">
              <a:spcBef>
                <a:spcPts val="0"/>
              </a:spcBef>
              <a:spcAft>
                <a:spcPts val="0"/>
              </a:spcAft>
              <a:buFont typeface="+mj-lt"/>
              <a:buNone/>
            </a:pPr>
            <a:r>
              <a:rPr lang="en-US" sz="1200" b="1" dirty="0">
                <a:effectLst/>
                <a:latin typeface="Arial" panose="020B0604020202020204" pitchFamily="34" charset="0"/>
                <a:ea typeface="Arial" panose="020B0604020202020204" pitchFamily="34" charset="0"/>
                <a:cs typeface="Arial" panose="020B0604020202020204" pitchFamily="34" charset="0"/>
              </a:rPr>
              <a:t>Does your curriculum help you with these practices?</a:t>
            </a:r>
          </a:p>
          <a:p>
            <a:pPr marL="0" marR="0" lvl="0" indent="0">
              <a:spcBef>
                <a:spcPts val="0"/>
              </a:spcBef>
              <a:spcAft>
                <a:spcPts val="0"/>
              </a:spcAft>
              <a:buFont typeface="+mj-lt"/>
              <a:buNone/>
            </a:pPr>
            <a:r>
              <a:rPr lang="en-US" sz="1200" b="1" dirty="0">
                <a:effectLst/>
                <a:latin typeface="Arial" panose="020B0604020202020204" pitchFamily="34" charset="0"/>
                <a:ea typeface="Arial" panose="020B0604020202020204" pitchFamily="34" charset="0"/>
                <a:cs typeface="Arial" panose="020B0604020202020204" pitchFamily="34" charset="0"/>
              </a:rPr>
              <a:t>Resources to help…txb.org/dc</a:t>
            </a: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0" marR="0" lvl="0" indent="0">
              <a:spcBef>
                <a:spcPts val="0"/>
              </a:spcBef>
              <a:spcAft>
                <a:spcPts val="0"/>
              </a:spcAft>
              <a:buFont typeface="+mj-lt"/>
              <a:buNone/>
            </a:pPr>
            <a:endParaRPr lang="en-US" sz="1200" b="1" dirty="0">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DCCED3E-B0B6-4C2D-8998-7292E1C40AF0}" type="slidenum">
              <a:rPr lang="en-US" smtClean="0"/>
              <a:t>4</a:t>
            </a:fld>
            <a:endParaRPr lang="en-US"/>
          </a:p>
        </p:txBody>
      </p:sp>
    </p:spTree>
    <p:extLst>
      <p:ext uri="{BB962C8B-B14F-4D97-AF65-F5344CB8AC3E}">
        <p14:creationId xmlns:p14="http://schemas.microsoft.com/office/powerpoint/2010/main" val="277309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255588"/>
            <a:ext cx="5578475" cy="3138487"/>
          </a:xfrm>
        </p:spPr>
      </p:sp>
      <p:sp>
        <p:nvSpPr>
          <p:cNvPr id="3" name="Notes Placeholder 2"/>
          <p:cNvSpPr>
            <a:spLocks noGrp="1"/>
          </p:cNvSpPr>
          <p:nvPr>
            <p:ph type="body" idx="1"/>
          </p:nvPr>
        </p:nvSpPr>
        <p:spPr>
          <a:xfrm>
            <a:off x="701040" y="3478766"/>
            <a:ext cx="5608320" cy="5051359"/>
          </a:xfrm>
        </p:spPr>
        <p:txBody>
          <a:bodyPr/>
          <a:lstStyle/>
          <a:p>
            <a:pPr marL="228600" marR="0" lvl="0" indent="-22860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Be </a:t>
            </a:r>
            <a:r>
              <a:rPr lang="en-US" sz="1200" b="1" u="sng" dirty="0">
                <a:effectLst/>
                <a:latin typeface="Arial" panose="020B0604020202020204" pitchFamily="34" charset="0"/>
                <a:ea typeface="Arial" panose="020B0604020202020204" pitchFamily="34" charset="0"/>
              </a:rPr>
              <a:t>Current</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Use learners’ life events, life of your church, current news, movies, etc. to help make scripture relevant to group members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Don’t overlook recent group mission projects, fellowships, experiences as points to use in teaching</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These kinds of current events are typically most appropriate in the Motivation and Application sections of your lesson plan. </a:t>
            </a:r>
          </a:p>
          <a:p>
            <a:pPr marL="457200" marR="0" lvl="1" indent="0">
              <a:spcBef>
                <a:spcPts val="0"/>
              </a:spcBef>
              <a:spcAft>
                <a:spcPts val="0"/>
              </a:spcAft>
              <a:buFont typeface="Arial" panose="020B0604020202020204" pitchFamily="34" charset="0"/>
              <a:buNone/>
            </a:pPr>
            <a:endParaRPr lang="en-US" sz="1200"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Nurture </a:t>
            </a:r>
            <a:r>
              <a:rPr lang="en-US" sz="1200" b="1" u="sng" dirty="0">
                <a:effectLst/>
                <a:latin typeface="Arial" panose="020B0604020202020204" pitchFamily="34" charset="0"/>
                <a:ea typeface="Arial" panose="020B0604020202020204" pitchFamily="34" charset="0"/>
              </a:rPr>
              <a:t>Curiosity</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If we aren’t careful, we can become more like a classroom than a laboratory, fixated on transmitting facts rather than helping people explore God’s work in the world and in their own life. </a:t>
            </a:r>
          </a:p>
          <a:p>
            <a:pPr marL="742950" marR="0" lvl="1" indent="-28575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How did Jesus Nurture Curiosity? </a:t>
            </a:r>
            <a:r>
              <a:rPr lang="en-US" sz="1200" dirty="0">
                <a:effectLst/>
                <a:latin typeface="Arial" panose="020B0604020202020204" pitchFamily="34" charset="0"/>
                <a:ea typeface="Arial" panose="020B0604020202020204" pitchFamily="34" charset="0"/>
                <a:cs typeface="Arial" panose="020B0604020202020204" pitchFamily="34" charset="0"/>
              </a:rPr>
              <a:t>(discuss) He engaged his disciples in ways that brought their questions out. He didn’t try to answer all their questions before they even asked. He nurtured their curiosity by:</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Encouraging their questions.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Asking them to interpret what they were seeing and hearing in the world. (Who do men say that I am?)</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Asking heart-level questions, not just knowledge-based ones. (Who do you say I am?)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Sending them out on assignment.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We must develop curiosity—a desire within the group member to understand and apply God’s truth to their own life.</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Consider learning styles, group dynamics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Ask “hands-on” group members to plan group mission projects 3-4X per year. God often teaches us through doing, followed by understanding the doing through the lens of scripture. This teaching method is in short supply in many of our groups.</a:t>
            </a:r>
          </a:p>
          <a:p>
            <a:pPr marL="742950" marR="0" lvl="1" indent="-285750">
              <a:spcBef>
                <a:spcPts val="0"/>
              </a:spcBef>
              <a:spcAft>
                <a:spcPts val="0"/>
              </a:spcAft>
              <a:buFont typeface="Arial" panose="020B0604020202020204" pitchFamily="34" charset="0"/>
              <a:buChar char="•"/>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Prioritize </a:t>
            </a:r>
            <a:r>
              <a:rPr lang="en-US" sz="1200" b="1" u="sng" dirty="0">
                <a:effectLst/>
                <a:latin typeface="Arial" panose="020B0604020202020204" pitchFamily="34" charset="0"/>
                <a:ea typeface="Arial" panose="020B0604020202020204" pitchFamily="34" charset="0"/>
              </a:rPr>
              <a:t>Connection</a:t>
            </a:r>
            <a:endParaRPr lang="en-US" sz="1200" dirty="0">
              <a:effectLst/>
              <a:latin typeface="Arial" panose="020B0604020202020204" pitchFamily="34" charset="0"/>
              <a:ea typeface="Arial" panose="020B0604020202020204" pitchFamily="34" charset="0"/>
            </a:endParaRPr>
          </a:p>
          <a:p>
            <a:pPr marL="742950" marR="0" lvl="1" indent="-28575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Think of a time a teacher or preacher connected well with you. What did they do? Why did that matter? </a:t>
            </a:r>
            <a:r>
              <a:rPr lang="en-US" sz="1200" dirty="0">
                <a:effectLst/>
                <a:latin typeface="Arial" panose="020B0604020202020204" pitchFamily="34" charset="0"/>
                <a:ea typeface="Arial" panose="020B0604020202020204" pitchFamily="34" charset="0"/>
                <a:cs typeface="Arial" panose="020B0604020202020204" pitchFamily="34" charset="0"/>
              </a:rPr>
              <a:t>(personal, emotional,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Don’t misunderstand—the content of our faith is essential. Teaching unbiblical Bible studies has hurt the cause of Christ in my generation. We must teach the Bible with integrity, but we must also connect with those we teach. How did Jesus accomplish this?</a:t>
            </a:r>
          </a:p>
          <a:p>
            <a:pPr marL="742950" marR="0" lvl="1" indent="-28575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One key to adult learning is they need to share their own experience and expertise as part of the process. Who talks more during Bible study, you or the group members? Is that the right balance? Why or why not?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How many times have you “not finished the lesson?” This may be an indication of “overkill preparation” which can inhibit meaningful participation.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“Reader syndrome,” when the teacher or someone else just reads from a book, also kills participation. </a:t>
            </a:r>
          </a:p>
          <a:p>
            <a:pPr marL="742950" marR="0" lvl="1" indent="-28575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Try this: </a:t>
            </a:r>
            <a:r>
              <a:rPr lang="en-US" sz="1200" dirty="0">
                <a:effectLst/>
                <a:latin typeface="Arial" panose="020B0604020202020204" pitchFamily="34" charset="0"/>
                <a:ea typeface="Arial" panose="020B0604020202020204" pitchFamily="34" charset="0"/>
                <a:cs typeface="Arial" panose="020B0604020202020204" pitchFamily="34" charset="0"/>
              </a:rPr>
              <a:t>Cut your normal lesson plan length in half. Other half is blanks on the page where you will allow more discussion/interaction than normal. </a:t>
            </a:r>
          </a:p>
          <a:p>
            <a:pPr marL="742950" marR="0" lvl="1" indent="-285750">
              <a:spcBef>
                <a:spcPts val="0"/>
              </a:spcBef>
              <a:spcAft>
                <a:spcPts val="0"/>
              </a:spcAft>
              <a:buFont typeface="Arial" panose="020B0604020202020204" pitchFamily="34" charset="0"/>
              <a:buChar char="•"/>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Initiate </a:t>
            </a:r>
            <a:r>
              <a:rPr lang="en-US" sz="1200" b="1" u="sng" dirty="0">
                <a:effectLst/>
                <a:latin typeface="Arial" panose="020B0604020202020204" pitchFamily="34" charset="0"/>
                <a:ea typeface="Arial" panose="020B0604020202020204" pitchFamily="34" charset="0"/>
              </a:rPr>
              <a:t>Challenge</a:t>
            </a:r>
            <a:endParaRPr lang="en-US" sz="1200" dirty="0">
              <a:effectLst/>
              <a:latin typeface="Arial" panose="020B0604020202020204" pitchFamily="34" charset="0"/>
              <a:ea typeface="Arial" panose="020B0604020202020204" pitchFamily="34" charset="0"/>
            </a:endParaRPr>
          </a:p>
          <a:p>
            <a:pPr marL="457200" marR="0" lvl="1" indent="0">
              <a:spcBef>
                <a:spcPts val="0"/>
              </a:spcBef>
              <a:spcAft>
                <a:spcPts val="0"/>
              </a:spcAft>
              <a:buFont typeface="Arial" panose="020B0604020202020204" pitchFamily="34" charset="0"/>
              <a:buNone/>
            </a:pPr>
            <a:r>
              <a:rPr lang="en-US" sz="1200" b="1" dirty="0">
                <a:effectLst/>
                <a:latin typeface="Arial" panose="020B0604020202020204" pitchFamily="34" charset="0"/>
                <a:ea typeface="Arial" panose="020B0604020202020204" pitchFamily="34" charset="0"/>
                <a:cs typeface="Arial" panose="020B0604020202020204" pitchFamily="34" charset="0"/>
              </a:rPr>
              <a:t>How can you do this? How much challenge is too much for a group like yours? </a:t>
            </a:r>
            <a:r>
              <a:rPr lang="en-US" sz="1200" dirty="0">
                <a:effectLst/>
                <a:latin typeface="Arial" panose="020B0604020202020204" pitchFamily="34" charset="0"/>
                <a:ea typeface="Arial" panose="020B0604020202020204" pitchFamily="34" charset="0"/>
                <a:cs typeface="Arial" panose="020B0604020202020204" pitchFamily="34" charset="0"/>
              </a:rPr>
              <a:t>(closed vs. open group, purpose, long-term vs. short-term group, guests vs. members, etc.)</a:t>
            </a:r>
          </a:p>
          <a:p>
            <a:pPr marL="457200" marR="0" lvl="1" indent="0">
              <a:spcBef>
                <a:spcPts val="0"/>
              </a:spcBef>
              <a:spcAft>
                <a:spcPts val="0"/>
              </a:spcAft>
              <a:buFont typeface="Arial" panose="020B0604020202020204" pitchFamily="34" charset="0"/>
              <a:buNone/>
            </a:pPr>
            <a:r>
              <a:rPr lang="en-US" sz="1200" dirty="0">
                <a:effectLst/>
                <a:latin typeface="Arial" panose="020B0604020202020204" pitchFamily="34" charset="0"/>
                <a:ea typeface="Arial" panose="020B0604020202020204" pitchFamily="34" charset="0"/>
                <a:cs typeface="Arial" panose="020B0604020202020204" pitchFamily="34" charset="0"/>
              </a:rPr>
              <a:t>Where does God’s word intersect with the lives of learners?</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Let them struggle with the “so what?” questions (application)</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Set a personal goal of giving an appropriate challenge assignment at least every other week to group members.</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To develop a culture where challenge is accepted, you </a:t>
            </a:r>
            <a:r>
              <a:rPr lang="en-US" sz="1200" b="1" dirty="0">
                <a:effectLst/>
                <a:latin typeface="Arial" panose="020B0604020202020204" pitchFamily="34" charset="0"/>
                <a:ea typeface="Arial" panose="020B0604020202020204" pitchFamily="34" charset="0"/>
                <a:cs typeface="Arial" panose="020B0604020202020204" pitchFamily="34" charset="0"/>
              </a:rPr>
              <a:t>must</a:t>
            </a:r>
            <a:r>
              <a:rPr lang="en-US" sz="1200" dirty="0">
                <a:effectLst/>
                <a:latin typeface="Arial" panose="020B0604020202020204" pitchFamily="34" charset="0"/>
                <a:ea typeface="Arial" panose="020B0604020202020204" pitchFamily="34" charset="0"/>
                <a:cs typeface="Arial" panose="020B0604020202020204" pitchFamily="34" charset="0"/>
              </a:rPr>
              <a:t> follow up. (during the week and at the next group meeting)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If you have an open group, ask for volunteers to share what happened since the challenge was given. Affirm effort without belittling those who did not participate (or may not have been there last week). Ask what was learned, how they felt, what they realized, etc.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Be aware of guests, new believers, shyness, etc. that impact the kind of challenges you should give.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Periodically ask individuals for feedback on the challenge aspect of the group. </a:t>
            </a:r>
          </a:p>
          <a:p>
            <a:pPr marL="1143000" marR="0" lvl="2" indent="-22860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 the leader, you must accept your own challenges! </a:t>
            </a:r>
          </a:p>
          <a:p>
            <a:pPr marL="1143000" marR="0" lvl="2" indent="-22860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How can you build this into your regular planning routine?</a:t>
            </a:r>
          </a:p>
          <a:p>
            <a:pPr marL="1143000" marR="0" lvl="2" indent="-228600">
              <a:spcBef>
                <a:spcPts val="0"/>
              </a:spcBef>
              <a:spcAft>
                <a:spcPts val="0"/>
              </a:spcAft>
              <a:buFont typeface="Arial" panose="020B0604020202020204" pitchFamily="34" charset="0"/>
              <a:buChar char="•"/>
            </a:pPr>
            <a:endParaRPr lang="en-US" sz="1200" b="1" dirty="0">
              <a:effectLst/>
              <a:latin typeface="Arial" panose="020B0604020202020204" pitchFamily="34" charset="0"/>
              <a:ea typeface="Arial" panose="020B0604020202020204" pitchFamily="34" charset="0"/>
              <a:cs typeface="Arial" panose="020B0604020202020204" pitchFamily="34" charset="0"/>
            </a:endParaRPr>
          </a:p>
          <a:p>
            <a:pPr marL="228600" marR="0" lvl="0" indent="-228600">
              <a:spcBef>
                <a:spcPts val="0"/>
              </a:spcBef>
              <a:spcAft>
                <a:spcPts val="0"/>
              </a:spcAft>
              <a:buFont typeface="+mj-lt"/>
              <a:buAutoNum type="arabicPeriod"/>
            </a:pPr>
            <a:r>
              <a:rPr lang="en-US" sz="1200" b="1" dirty="0">
                <a:effectLst/>
                <a:latin typeface="Arial" panose="020B0604020202020204" pitchFamily="34" charset="0"/>
                <a:ea typeface="Arial" panose="020B0604020202020204" pitchFamily="34" charset="0"/>
              </a:rPr>
              <a:t>Value </a:t>
            </a:r>
            <a:r>
              <a:rPr lang="en-US" sz="1200" b="1" u="sng" dirty="0">
                <a:effectLst/>
                <a:latin typeface="Arial" panose="020B0604020202020204" pitchFamily="34" charset="0"/>
                <a:ea typeface="Arial" panose="020B0604020202020204" pitchFamily="34" charset="0"/>
              </a:rPr>
              <a:t>Collaboration</a:t>
            </a:r>
            <a:endParaRPr lang="en-US" sz="1200" dirty="0">
              <a:effectLst/>
              <a:latin typeface="Arial" panose="020B0604020202020204" pitchFamily="34" charset="0"/>
              <a:ea typeface="Arial" panose="020B0604020202020204" pitchFamily="34" charset="0"/>
            </a:endParaRPr>
          </a:p>
          <a:p>
            <a:pPr marL="457200" marR="0" lvl="1" indent="0">
              <a:spcBef>
                <a:spcPts val="0"/>
              </a:spcBef>
              <a:spcAft>
                <a:spcPts val="0"/>
              </a:spcAft>
              <a:buFont typeface="Arial" panose="020B0604020202020204" pitchFamily="34" charset="0"/>
              <a:buNone/>
            </a:pPr>
            <a:r>
              <a:rPr lang="en-US" sz="1200" b="1" dirty="0">
                <a:effectLst/>
                <a:latin typeface="Arial" panose="020B0604020202020204" pitchFamily="34" charset="0"/>
                <a:ea typeface="Arial" panose="020B0604020202020204" pitchFamily="34" charset="0"/>
                <a:cs typeface="Arial" panose="020B0604020202020204" pitchFamily="34" charset="0"/>
              </a:rPr>
              <a:t>How many people typically take some leadership role each time you meet? How can you develop leaders in your group? What does this mean for the time you normally control?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Collaborate with other leaders in the group. Give time to outreach </a:t>
            </a:r>
            <a:r>
              <a:rPr lang="en-US" sz="1200" dirty="0" err="1">
                <a:effectLst/>
                <a:latin typeface="Arial" panose="020B0604020202020204" pitchFamily="34" charset="0"/>
                <a:ea typeface="Arial" panose="020B0604020202020204" pitchFamily="34" charset="0"/>
                <a:cs typeface="Arial" panose="020B0604020202020204" pitchFamily="34" charset="0"/>
              </a:rPr>
              <a:t>ldr</a:t>
            </a:r>
            <a:r>
              <a:rPr lang="en-US" sz="1200" dirty="0">
                <a:effectLst/>
                <a:latin typeface="Arial" panose="020B0604020202020204" pitchFamily="34" charset="0"/>
                <a:ea typeface="Arial" panose="020B0604020202020204" pitchFamily="34" charset="0"/>
                <a:cs typeface="Arial" panose="020B0604020202020204" pitchFamily="34" charset="0"/>
              </a:rPr>
              <a:t>, fellowship </a:t>
            </a:r>
            <a:r>
              <a:rPr lang="en-US" sz="1200" dirty="0" err="1">
                <a:effectLst/>
                <a:latin typeface="Arial" panose="020B0604020202020204" pitchFamily="34" charset="0"/>
                <a:ea typeface="Arial" panose="020B0604020202020204" pitchFamily="34" charset="0"/>
                <a:cs typeface="Arial" panose="020B0604020202020204" pitchFamily="34" charset="0"/>
              </a:rPr>
              <a:t>ldr</a:t>
            </a:r>
            <a:r>
              <a:rPr lang="en-US" sz="1200" dirty="0">
                <a:effectLst/>
                <a:latin typeface="Arial" panose="020B0604020202020204" pitchFamily="34" charset="0"/>
                <a:ea typeface="Arial" panose="020B0604020202020204" pitchFamily="34" charset="0"/>
                <a:cs typeface="Arial" panose="020B0604020202020204" pitchFamily="34" charset="0"/>
              </a:rPr>
              <a:t>, others (How much time do you schedule for your group? If 1 hour, you don’t get 1 hour to teach. Teaching is </a:t>
            </a:r>
            <a:r>
              <a:rPr lang="en-US" sz="1200" i="1" u="sng" dirty="0">
                <a:effectLst/>
                <a:latin typeface="Arial" panose="020B0604020202020204" pitchFamily="34" charset="0"/>
                <a:ea typeface="Arial" panose="020B0604020202020204" pitchFamily="34" charset="0"/>
                <a:cs typeface="Arial" panose="020B0604020202020204" pitchFamily="34" charset="0"/>
              </a:rPr>
              <a:t>not</a:t>
            </a:r>
            <a:r>
              <a:rPr lang="en-US" sz="1200" dirty="0">
                <a:effectLst/>
                <a:latin typeface="Arial" panose="020B0604020202020204" pitchFamily="34" charset="0"/>
                <a:ea typeface="Arial" panose="020B0604020202020204" pitchFamily="34" charset="0"/>
                <a:cs typeface="Arial" panose="020B0604020202020204" pitchFamily="34" charset="0"/>
              </a:rPr>
              <a:t> the only purpose of most groups, so make sure other purposes get appropriate “air time”—reaching, ministering, and teaching. (By the way, a really good teacher will find ways to incorporate the reaching and ministering aspects into the teaching time, in addition to the time needed to talk about an upcoming outreach event or meal train for a sick member.) </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Collaborate with group members. Risk giving up control. Help “</a:t>
            </a:r>
            <a:r>
              <a:rPr lang="en-US" sz="1200" dirty="0" err="1">
                <a:effectLst/>
                <a:latin typeface="Arial" panose="020B0604020202020204" pitchFamily="34" charset="0"/>
                <a:ea typeface="Arial" panose="020B0604020202020204" pitchFamily="34" charset="0"/>
                <a:cs typeface="Arial" panose="020B0604020202020204" pitchFamily="34" charset="0"/>
              </a:rPr>
              <a:t>overtalkers</a:t>
            </a:r>
            <a:r>
              <a:rPr lang="en-US" sz="1200" dirty="0">
                <a:effectLst/>
                <a:latin typeface="Arial" panose="020B0604020202020204" pitchFamily="34" charset="0"/>
                <a:ea typeface="Arial" panose="020B0604020202020204" pitchFamily="34" charset="0"/>
                <a:cs typeface="Arial" panose="020B0604020202020204" pitchFamily="34" charset="0"/>
              </a:rPr>
              <a:t>” yield time to others with good input. (What are some techniques for regaining your group’s attention? For limiting those who may dominate a discussion?)</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Assign part of the Bible study leadership. (e.g. “Would you make a 5-minute report on first century Roman government next week?” or “Will you lead a discussion on principles of servant leadership from John 13:1-17?”)</a:t>
            </a:r>
          </a:p>
          <a:p>
            <a:pPr marL="742950" marR="0" lvl="1" indent="-285750">
              <a:spcBef>
                <a:spcPts val="0"/>
              </a:spcBef>
              <a:spcAft>
                <a:spcPts val="0"/>
              </a:spcAft>
              <a:buFont typeface="Arial" panose="020B0604020202020204" pitchFamily="34" charset="0"/>
              <a:buChar char="•"/>
            </a:pPr>
            <a:r>
              <a:rPr lang="en-US" sz="1200" dirty="0">
                <a:effectLst/>
                <a:latin typeface="Arial" panose="020B0604020202020204" pitchFamily="34" charset="0"/>
                <a:ea typeface="Arial" panose="020B0604020202020204" pitchFamily="34" charset="0"/>
                <a:cs typeface="Arial" panose="020B0604020202020204" pitchFamily="34" charset="0"/>
              </a:rPr>
              <a:t>Developing the gifts/skills of others in the kingdom is part of your role as a disciple-maker. How are you raising up new leaders?</a:t>
            </a:r>
          </a:p>
          <a:p>
            <a:pPr marL="742950" marR="0" lvl="1" indent="-285750">
              <a:spcBef>
                <a:spcPts val="0"/>
              </a:spcBef>
              <a:spcAft>
                <a:spcPts val="0"/>
              </a:spcAft>
              <a:buFont typeface="Arial" panose="020B0604020202020204" pitchFamily="34" charset="0"/>
              <a:buChar char="•"/>
            </a:pPr>
            <a:r>
              <a:rPr lang="en-US" sz="1200" b="1" dirty="0">
                <a:effectLst/>
                <a:latin typeface="Arial" panose="020B0604020202020204" pitchFamily="34" charset="0"/>
                <a:ea typeface="Arial" panose="020B0604020202020204" pitchFamily="34" charset="0"/>
                <a:cs typeface="Arial" panose="020B0604020202020204" pitchFamily="34" charset="0"/>
              </a:rPr>
              <a:t>How have you seen someone in your group take ownership of a role and grow? How did you encourage them?</a:t>
            </a:r>
          </a:p>
        </p:txBody>
      </p:sp>
      <p:sp>
        <p:nvSpPr>
          <p:cNvPr id="4" name="Slide Number Placeholder 3"/>
          <p:cNvSpPr>
            <a:spLocks noGrp="1"/>
          </p:cNvSpPr>
          <p:nvPr>
            <p:ph type="sldNum" sz="quarter" idx="10"/>
          </p:nvPr>
        </p:nvSpPr>
        <p:spPr/>
        <p:txBody>
          <a:bodyPr/>
          <a:lstStyle/>
          <a:p>
            <a:fld id="{FDCCED3E-B0B6-4C2D-8998-7292E1C40AF0}" type="slidenum">
              <a:rPr lang="en-US" smtClean="0"/>
              <a:t>5</a:t>
            </a:fld>
            <a:endParaRPr lang="en-US"/>
          </a:p>
        </p:txBody>
      </p:sp>
    </p:spTree>
    <p:extLst>
      <p:ext uri="{BB962C8B-B14F-4D97-AF65-F5344CB8AC3E}">
        <p14:creationId xmlns:p14="http://schemas.microsoft.com/office/powerpoint/2010/main" val="283129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Rot="1" noChangeAspect="1" noChangeArrowheads="1" noTextEdit="1"/>
          </p:cNvSpPr>
          <p:nvPr>
            <p:ph type="sldImg"/>
          </p:nvPr>
        </p:nvSpPr>
        <p:spPr/>
      </p:sp>
      <p:sp>
        <p:nvSpPr>
          <p:cNvPr id="22531" name="Rectangle 2"/>
          <p:cNvSpPr>
            <a:spLocks noGrp="1" noChangeArrowheads="1"/>
          </p:cNvSpPr>
          <p:nvPr>
            <p:ph type="body" idx="1"/>
          </p:nvPr>
        </p:nvSpPr>
        <p:spPr>
          <a:noFill/>
        </p:spPr>
        <p:txBody>
          <a:bodyPr/>
          <a:lstStyle/>
          <a:p>
            <a:pPr eaLnBrk="1"/>
            <a:r>
              <a:rPr lang="en-US" dirty="0">
                <a:latin typeface="Noteworthy Bold"/>
                <a:ea typeface="Noteworthy Bold"/>
                <a:cs typeface="Noteworthy Bold"/>
              </a:rPr>
              <a:t>Personal story of disciple-making in </a:t>
            </a:r>
            <a:r>
              <a:rPr lang="en-US">
                <a:latin typeface="Noteworthy Bold"/>
                <a:ea typeface="Noteworthy Bold"/>
                <a:cs typeface="Noteworthy Bold"/>
              </a:rPr>
              <a:t>a group setting…</a:t>
            </a:r>
            <a:endParaRPr lang="en-US" dirty="0">
              <a:latin typeface="Noteworthy Bold"/>
              <a:ea typeface="Noteworthy Bold"/>
              <a:cs typeface="Noteworthy Bold"/>
            </a:endParaRP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OUR 1 REASON TO TEACH IS…</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NOT just to increase biblical literacy.</a:t>
            </a:r>
          </a:p>
          <a:p>
            <a:pPr eaLnBrk="1"/>
            <a:r>
              <a:rPr lang="en-US" dirty="0">
                <a:latin typeface="Noteworthy Bold"/>
                <a:ea typeface="Noteworthy Bold"/>
                <a:cs typeface="Noteworthy Bold"/>
              </a:rPr>
              <a:t>NOT to tell everyone each week what we learned and hope they will too.</a:t>
            </a:r>
          </a:p>
          <a:p>
            <a:pPr eaLnBrk="1"/>
            <a:r>
              <a:rPr lang="en-US" dirty="0">
                <a:latin typeface="Noteworthy Bold"/>
                <a:ea typeface="Noteworthy Bold"/>
                <a:cs typeface="Noteworthy Bold"/>
              </a:rPr>
              <a:t>NOT to have a bigger class next year than this year.</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OUR 1 REASON TO TEACH IS…</a:t>
            </a:r>
          </a:p>
          <a:p>
            <a:pPr eaLnBrk="1"/>
            <a:endParaRPr lang="en-US" dirty="0">
              <a:latin typeface="Noteworthy Bold"/>
              <a:ea typeface="Noteworthy Bold"/>
              <a:cs typeface="Noteworthy Bold"/>
            </a:endParaRPr>
          </a:p>
          <a:p>
            <a:pPr eaLnBrk="1"/>
            <a:r>
              <a:rPr lang="en-US" b="1" dirty="0">
                <a:latin typeface="Noteworthy Bold"/>
                <a:ea typeface="Noteworthy Bold"/>
                <a:cs typeface="Noteworthy Bold"/>
              </a:rPr>
              <a:t>[click]</a:t>
            </a:r>
          </a:p>
          <a:p>
            <a:pPr eaLnBrk="1"/>
            <a:r>
              <a:rPr lang="en-US" b="1" dirty="0">
                <a:latin typeface="Noteworthy Bold"/>
                <a:ea typeface="Noteworthy Bold"/>
                <a:cs typeface="Noteworthy Bold"/>
              </a:rPr>
              <a:t>To equip people to follow the Shepherd, Jesus Christ. To make disciples. </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Your calling to teach adults is a high calling in the body of Christ, and you are needed now more than ever.</a:t>
            </a:r>
          </a:p>
          <a:p>
            <a:pPr eaLnBrk="1"/>
            <a:r>
              <a:rPr lang="en-US" dirty="0">
                <a:latin typeface="Noteworthy Bold"/>
                <a:ea typeface="Noteworthy Bold"/>
                <a:cs typeface="Noteworthy Bold"/>
              </a:rPr>
              <a:t>Please let me know when and how I can help you along the way. </a:t>
            </a:r>
          </a:p>
          <a:p>
            <a:pPr eaLnBrk="1"/>
            <a:endParaRPr lang="en-US" dirty="0">
              <a:latin typeface="Noteworthy Bold"/>
              <a:ea typeface="Noteworthy Bold"/>
              <a:cs typeface="Noteworthy Bold"/>
            </a:endParaRPr>
          </a:p>
          <a:p>
            <a:pPr eaLnBrk="1"/>
            <a:r>
              <a:rPr lang="en-US" dirty="0">
                <a:latin typeface="Noteworthy Bold"/>
                <a:ea typeface="Noteworthy Bold"/>
                <a:cs typeface="Noteworthy Bold"/>
              </a:rPr>
              <a:t>WHAT</a:t>
            </a:r>
            <a:r>
              <a:rPr lang="en-US" baseline="0" dirty="0">
                <a:latin typeface="Noteworthy Bold"/>
                <a:ea typeface="Noteworthy Bold"/>
                <a:cs typeface="Noteworthy Bold"/>
              </a:rPr>
              <a:t> ONE THING WILL YOU DO AS A RESULT OF OUR TIME TOGETHER?</a:t>
            </a:r>
          </a:p>
        </p:txBody>
      </p:sp>
    </p:spTree>
    <p:extLst>
      <p:ext uri="{BB962C8B-B14F-4D97-AF65-F5344CB8AC3E}">
        <p14:creationId xmlns:p14="http://schemas.microsoft.com/office/powerpoint/2010/main" val="2352607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80A454-CC5F-4608-B718-5CF10B5A9631}" type="slidenum">
              <a:rPr lang="en-US" smtClean="0"/>
              <a:t>7</a:t>
            </a:fld>
            <a:endParaRPr lang="en-US"/>
          </a:p>
        </p:txBody>
      </p:sp>
    </p:spTree>
    <p:extLst>
      <p:ext uri="{BB962C8B-B14F-4D97-AF65-F5344CB8AC3E}">
        <p14:creationId xmlns:p14="http://schemas.microsoft.com/office/powerpoint/2010/main" val="130017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57F8-FE12-409E-94C3-56EA98E35A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D9ED24-10DC-4592-A10D-374EC6D3B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D45FF8-45EC-49F5-B079-6620D7ACE79B}"/>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A61713EF-DEDA-4E9B-8C82-E5F1993C7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F004F-7D00-4259-910A-3D416B9FFD9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208918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34A35-4757-4B3C-97E5-6602119D09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8539A-983B-4420-8C8C-6F019D775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9E6F1-1654-4492-BF0F-D968278DDE96}"/>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DA7FC645-E889-48EC-BF44-EDFB7818D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2C73B-0347-44B6-9E4B-0EB71CB536B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52687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C202B-995C-4850-982F-BA8147D8D1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6DF0A0-8667-400A-B857-B830E5227F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8F7D9-CB8E-4D5F-AC45-A743E36028D2}"/>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E1B1B1A9-6325-4883-B2B8-B40D8CF1D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13D8A-1635-437F-93B9-489740BD6F60}"/>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2072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A18F-0FB6-46B0-9D13-E7E19DDAD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90077D-1BFB-4E22-A397-67BA348B6A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0511C-80DD-471F-AA3B-5548EF0D8891}"/>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A076909F-402C-4743-B75D-5148D0C9C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58C901-AD23-4B73-AC35-78B13EB2C7AF}"/>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88877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0B20-629D-4B9D-BB39-AF8B4F7EA0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E5810A-FCDB-4BBF-AD23-EAC71C5020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C47CFE-CC26-4408-9C25-2156FF3ED423}"/>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D88AECF6-DFDA-453A-9073-208043FDD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4C19F-2E8A-4014-BE98-B95BB392B1A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6079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3780-55FE-4F36-BAFE-3115C4DB4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7F9B4-0463-4EC9-A7FA-D02EB954A2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341A1B-1567-4626-85F5-9F17F50E18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EC360A-38A1-4ADC-A39B-B9D31729D42D}"/>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9DBBEB2D-91D2-4468-BDBA-950DD6523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2EE0DA-0F68-4091-B155-0079B367BC74}"/>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3011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0018-212F-4462-AF66-67B46DE442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2EE362-8499-4145-BB83-1C3C63411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8D071E-393B-4466-9936-51CB1C3989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3BF02-9326-44E5-8AEF-D78C374B3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89783D-653C-4971-B77C-B7E4D14DCF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CB6489-CF44-4AFE-AEB0-4CF00C137B2D}"/>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8" name="Footer Placeholder 7">
            <a:extLst>
              <a:ext uri="{FF2B5EF4-FFF2-40B4-BE49-F238E27FC236}">
                <a16:creationId xmlns:a16="http://schemas.microsoft.com/office/drawing/2014/main" id="{97CBFC3E-BD6B-45FC-A1C6-38C1C12A67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5B1B6-E49C-44CA-AF33-2C88C7311CE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3939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78FD-A88F-4911-A0B7-49E707F43C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A3C620-89F6-4BA0-AB54-BEAE20405141}"/>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4" name="Footer Placeholder 3">
            <a:extLst>
              <a:ext uri="{FF2B5EF4-FFF2-40B4-BE49-F238E27FC236}">
                <a16:creationId xmlns:a16="http://schemas.microsoft.com/office/drawing/2014/main" id="{9D464BE7-6F7A-42E4-8659-88F3DB7B9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456DB-2A24-40A3-A58A-C913277056F7}"/>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420989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B23E5-DF7D-4C1C-B820-0A191EF8E5AB}"/>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3" name="Footer Placeholder 2">
            <a:extLst>
              <a:ext uri="{FF2B5EF4-FFF2-40B4-BE49-F238E27FC236}">
                <a16:creationId xmlns:a16="http://schemas.microsoft.com/office/drawing/2014/main" id="{B2219FB2-D748-4338-9DC0-2EBC9A3AE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DBB3A-D110-425A-A1A0-C9745BF9038C}"/>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187502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5CCD-C062-4B62-8613-818D7F8ED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A374FC-F772-455F-87B4-662076CF1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D487BA-1F5F-4DAB-AB48-8B12F3671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3B7CD-D332-4B92-9EED-8C3C86F387B3}"/>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A3BDD9F9-61DB-41EC-9D44-94B26B31E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DF179-6AA6-43EB-AD34-8FA69CF1E122}"/>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34731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2B52C-BAEC-433D-964E-BAEC2F41A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A30F5D-AD54-4967-8E68-48B94A41E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C310F-A62D-430E-B85A-E99F238DF8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5491D-5C52-482C-9EC2-9993D36784B4}"/>
              </a:ext>
            </a:extLst>
          </p:cNvPr>
          <p:cNvSpPr>
            <a:spLocks noGrp="1"/>
          </p:cNvSpPr>
          <p:nvPr>
            <p:ph type="dt" sz="half" idx="10"/>
          </p:nvPr>
        </p:nvSpPr>
        <p:spPr/>
        <p:txBody>
          <a:bodyPr/>
          <a:lstStyle/>
          <a:p>
            <a:fld id="{C82B3A81-E8B2-4654-A3E2-9BBAC828D725}" type="datetimeFigureOut">
              <a:rPr lang="en-US" smtClean="0"/>
              <a:t>8/7/2023</a:t>
            </a:fld>
            <a:endParaRPr lang="en-US"/>
          </a:p>
        </p:txBody>
      </p:sp>
      <p:sp>
        <p:nvSpPr>
          <p:cNvPr id="6" name="Footer Placeholder 5">
            <a:extLst>
              <a:ext uri="{FF2B5EF4-FFF2-40B4-BE49-F238E27FC236}">
                <a16:creationId xmlns:a16="http://schemas.microsoft.com/office/drawing/2014/main" id="{4D000B6F-33DF-4E15-8510-EA8C66F93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F5863-AC7C-418E-B8D4-6EEC5F93ACA3}"/>
              </a:ext>
            </a:extLst>
          </p:cNvPr>
          <p:cNvSpPr>
            <a:spLocks noGrp="1"/>
          </p:cNvSpPr>
          <p:nvPr>
            <p:ph type="sldNum" sz="quarter" idx="12"/>
          </p:nvPr>
        </p:nvSpPr>
        <p:spPr/>
        <p:txBody>
          <a:bodyPr/>
          <a:lstStyle/>
          <a:p>
            <a:fld id="{FCABAFAD-741E-4C32-86E5-331CABFB1557}" type="slidenum">
              <a:rPr lang="en-US" smtClean="0"/>
              <a:t>‹#›</a:t>
            </a:fld>
            <a:endParaRPr lang="en-US"/>
          </a:p>
        </p:txBody>
      </p:sp>
    </p:spTree>
    <p:extLst>
      <p:ext uri="{BB962C8B-B14F-4D97-AF65-F5344CB8AC3E}">
        <p14:creationId xmlns:p14="http://schemas.microsoft.com/office/powerpoint/2010/main" val="76947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DCA012-700B-48EC-8B6D-E56CF7060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AB934F-2FAD-420C-B937-13345E610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402B1-91C0-4315-8BE2-3AEE8CE187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B3A81-E8B2-4654-A3E2-9BBAC828D725}" type="datetimeFigureOut">
              <a:rPr lang="en-US" smtClean="0"/>
              <a:t>8/7/2023</a:t>
            </a:fld>
            <a:endParaRPr lang="en-US"/>
          </a:p>
        </p:txBody>
      </p:sp>
      <p:sp>
        <p:nvSpPr>
          <p:cNvPr id="5" name="Footer Placeholder 4">
            <a:extLst>
              <a:ext uri="{FF2B5EF4-FFF2-40B4-BE49-F238E27FC236}">
                <a16:creationId xmlns:a16="http://schemas.microsoft.com/office/drawing/2014/main" id="{4E30BE94-0C77-44EB-B633-86280E9F77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05D058-7B30-42D6-9CBB-F0C54A2A6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BAFAD-741E-4C32-86E5-331CABFB1557}" type="slidenum">
              <a:rPr lang="en-US" smtClean="0"/>
              <a:t>‹#›</a:t>
            </a:fld>
            <a:endParaRPr lang="en-US"/>
          </a:p>
        </p:txBody>
      </p:sp>
    </p:spTree>
    <p:extLst>
      <p:ext uri="{BB962C8B-B14F-4D97-AF65-F5344CB8AC3E}">
        <p14:creationId xmlns:p14="http://schemas.microsoft.com/office/powerpoint/2010/main" val="162730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3.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2841" y="1375098"/>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6080289"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6358061" y="4176009"/>
            <a:ext cx="5489837" cy="1569660"/>
          </a:xfrm>
          <a:prstGeom prst="rect">
            <a:avLst/>
          </a:prstGeom>
          <a:noFill/>
        </p:spPr>
        <p:txBody>
          <a:bodyPr wrap="none" rtlCol="0">
            <a:spAutoFit/>
          </a:bodyPr>
          <a:lstStyle/>
          <a:p>
            <a:pPr algn="ctr"/>
            <a:r>
              <a:rPr lang="en-US" sz="4000" dirty="0">
                <a:solidFill>
                  <a:srgbClr val="01567B"/>
                </a:solidFill>
              </a:rPr>
              <a:t>Teaching with Purpose:</a:t>
            </a:r>
          </a:p>
          <a:p>
            <a:pPr algn="ctr"/>
            <a:r>
              <a:rPr lang="en-US" sz="2800" dirty="0">
                <a:solidFill>
                  <a:srgbClr val="01567B"/>
                </a:solidFill>
              </a:rPr>
              <a:t>Engaging Your Group in Discipleship-</a:t>
            </a:r>
          </a:p>
          <a:p>
            <a:pPr algn="ctr"/>
            <a:r>
              <a:rPr lang="en-US" sz="2800" dirty="0">
                <a:solidFill>
                  <a:srgbClr val="01567B"/>
                </a:solidFill>
              </a:rPr>
              <a:t>Focused Bible Study</a:t>
            </a: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4070499"/>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7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1BCF-2AB0-49DC-B281-BB4FFF50CE77}"/>
              </a:ext>
            </a:extLst>
          </p:cNvPr>
          <p:cNvSpPr>
            <a:spLocks noGrp="1"/>
          </p:cNvSpPr>
          <p:nvPr>
            <p:ph type="title"/>
          </p:nvPr>
        </p:nvSpPr>
        <p:spPr/>
        <p:txBody>
          <a:bodyPr>
            <a:normAutofit/>
          </a:bodyPr>
          <a:lstStyle/>
          <a:p>
            <a:r>
              <a:rPr lang="en-US" sz="8000" dirty="0"/>
              <a:t>Today</a:t>
            </a:r>
          </a:p>
        </p:txBody>
      </p:sp>
      <p:sp>
        <p:nvSpPr>
          <p:cNvPr id="3" name="Content Placeholder 2">
            <a:extLst>
              <a:ext uri="{FF2B5EF4-FFF2-40B4-BE49-F238E27FC236}">
                <a16:creationId xmlns:a16="http://schemas.microsoft.com/office/drawing/2014/main" id="{6393880D-0A2D-41C3-92D4-1F5DD2B6A583}"/>
              </a:ext>
            </a:extLst>
          </p:cNvPr>
          <p:cNvSpPr>
            <a:spLocks noGrp="1"/>
          </p:cNvSpPr>
          <p:nvPr>
            <p:ph idx="1"/>
          </p:nvPr>
        </p:nvSpPr>
        <p:spPr/>
        <p:txBody>
          <a:bodyPr>
            <a:normAutofit fontScale="92500" lnSpcReduction="20000"/>
          </a:bodyPr>
          <a:lstStyle/>
          <a:p>
            <a:r>
              <a:rPr lang="en-US" sz="8600" b="1" dirty="0">
                <a:solidFill>
                  <a:srgbClr val="2CBF5A"/>
                </a:solidFill>
              </a:rPr>
              <a:t>3</a:t>
            </a:r>
            <a:r>
              <a:rPr lang="en-US" sz="5400" b="1" dirty="0">
                <a:solidFill>
                  <a:srgbClr val="2CBF5A"/>
                </a:solidFill>
              </a:rPr>
              <a:t> Steps to Focused Lesson Plans</a:t>
            </a:r>
          </a:p>
          <a:p>
            <a:r>
              <a:rPr lang="en-US" sz="8600" b="1" dirty="0">
                <a:solidFill>
                  <a:schemeClr val="accent2"/>
                </a:solidFill>
              </a:rPr>
              <a:t>4</a:t>
            </a:r>
            <a:r>
              <a:rPr lang="en-US" sz="8800" b="1" dirty="0">
                <a:solidFill>
                  <a:schemeClr val="accent2"/>
                </a:solidFill>
              </a:rPr>
              <a:t> </a:t>
            </a:r>
            <a:r>
              <a:rPr lang="en-US" sz="5400" b="1" dirty="0">
                <a:solidFill>
                  <a:schemeClr val="accent2"/>
                </a:solidFill>
              </a:rPr>
              <a:t>Practices of Study &amp; Interpretation</a:t>
            </a:r>
          </a:p>
          <a:p>
            <a:r>
              <a:rPr lang="en-US" sz="8600" b="1" dirty="0">
                <a:solidFill>
                  <a:schemeClr val="accent1"/>
                </a:solidFill>
              </a:rPr>
              <a:t>5</a:t>
            </a:r>
            <a:r>
              <a:rPr lang="en-US" sz="8800" b="1" dirty="0">
                <a:solidFill>
                  <a:schemeClr val="accent1"/>
                </a:solidFill>
              </a:rPr>
              <a:t> </a:t>
            </a:r>
            <a:r>
              <a:rPr lang="en-US" sz="5400" b="1" dirty="0">
                <a:solidFill>
                  <a:schemeClr val="accent1"/>
                </a:solidFill>
              </a:rPr>
              <a:t>Principles to Engage Learners </a:t>
            </a:r>
          </a:p>
          <a:p>
            <a:r>
              <a:rPr lang="en-US" sz="8600" b="1" dirty="0">
                <a:solidFill>
                  <a:schemeClr val="accent4"/>
                </a:solidFill>
              </a:rPr>
              <a:t>1</a:t>
            </a:r>
            <a:r>
              <a:rPr lang="en-US" sz="5400" b="1" dirty="0">
                <a:solidFill>
                  <a:schemeClr val="accent4"/>
                </a:solidFill>
              </a:rPr>
              <a:t> Reason to Teach</a:t>
            </a:r>
          </a:p>
        </p:txBody>
      </p:sp>
      <p:pic>
        <p:nvPicPr>
          <p:cNvPr id="5" name="Picture 4" descr="Text&#10;&#10;Description automatically generated with low confidence">
            <a:extLst>
              <a:ext uri="{FF2B5EF4-FFF2-40B4-BE49-F238E27FC236}">
                <a16:creationId xmlns:a16="http://schemas.microsoft.com/office/drawing/2014/main" id="{6F358C6B-CE9B-47AB-8834-251444892E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7" name="Picture 6" descr="A picture containing text, sign, vector graphics&#10;&#10;Description automatically generated">
            <a:extLst>
              <a:ext uri="{FF2B5EF4-FFF2-40B4-BE49-F238E27FC236}">
                <a16:creationId xmlns:a16="http://schemas.microsoft.com/office/drawing/2014/main" id="{E260DFCD-B69D-471B-952D-C088818F85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11531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F131-5512-468F-960E-FAFBD152E0BC}"/>
              </a:ext>
            </a:extLst>
          </p:cNvPr>
          <p:cNvSpPr>
            <a:spLocks noGrp="1"/>
          </p:cNvSpPr>
          <p:nvPr>
            <p:ph type="title"/>
          </p:nvPr>
        </p:nvSpPr>
        <p:spPr/>
        <p:txBody>
          <a:bodyPr>
            <a:normAutofit/>
          </a:bodyPr>
          <a:lstStyle/>
          <a:p>
            <a:pPr algn="l"/>
            <a:r>
              <a:rPr lang="en-US" sz="8000" dirty="0"/>
              <a:t>3 Steps to Focus</a:t>
            </a:r>
          </a:p>
        </p:txBody>
      </p:sp>
      <p:pic>
        <p:nvPicPr>
          <p:cNvPr id="5" name="Graphic 4" descr="Bullseye outline">
            <a:extLst>
              <a:ext uri="{FF2B5EF4-FFF2-40B4-BE49-F238E27FC236}">
                <a16:creationId xmlns:a16="http://schemas.microsoft.com/office/drawing/2014/main" id="{B1D647DF-880E-49B0-88A1-BF692292E7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5086" y="465824"/>
            <a:ext cx="2669507" cy="2669507"/>
          </a:xfrm>
          <a:prstGeom prst="rect">
            <a:avLst/>
          </a:prstGeom>
        </p:spPr>
      </p:pic>
      <p:sp>
        <p:nvSpPr>
          <p:cNvPr id="9" name="Freeform: Shape 8">
            <a:extLst>
              <a:ext uri="{FF2B5EF4-FFF2-40B4-BE49-F238E27FC236}">
                <a16:creationId xmlns:a16="http://schemas.microsoft.com/office/drawing/2014/main" id="{FAC08B9C-2D86-4D93-B450-8FC30EB5553E}"/>
              </a:ext>
            </a:extLst>
          </p:cNvPr>
          <p:cNvSpPr/>
          <p:nvPr/>
        </p:nvSpPr>
        <p:spPr>
          <a:xfrm>
            <a:off x="1927431" y="4726326"/>
            <a:ext cx="2937868" cy="553039"/>
          </a:xfrm>
          <a:custGeom>
            <a:avLst/>
            <a:gdLst>
              <a:gd name="connsiteX0" fmla="*/ 0 w 1639819"/>
              <a:gd name="connsiteY0" fmla="*/ 0 h 1024154"/>
              <a:gd name="connsiteX1" fmla="*/ 1639819 w 1639819"/>
              <a:gd name="connsiteY1" fmla="*/ 0 h 1024154"/>
              <a:gd name="connsiteX2" fmla="*/ 1639819 w 1639819"/>
              <a:gd name="connsiteY2" fmla="*/ 1024154 h 1024154"/>
              <a:gd name="connsiteX3" fmla="*/ 0 w 1639819"/>
              <a:gd name="connsiteY3" fmla="*/ 1024154 h 1024154"/>
              <a:gd name="connsiteX4" fmla="*/ 0 w 1639819"/>
              <a:gd name="connsiteY4" fmla="*/ 0 h 1024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9819" h="1024154">
                <a:moveTo>
                  <a:pt x="0" y="0"/>
                </a:moveTo>
                <a:lnTo>
                  <a:pt x="1639819" y="0"/>
                </a:lnTo>
                <a:lnTo>
                  <a:pt x="1639819" y="1024154"/>
                </a:lnTo>
                <a:lnTo>
                  <a:pt x="0" y="10241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8116" tIns="0" rIns="0" bIns="0" numCol="1" spcCol="1270" anchor="t" anchorCtr="0">
            <a:noAutofit/>
          </a:bodyPr>
          <a:lstStyle/>
          <a:p>
            <a:pPr marL="0" lvl="0" indent="0" defTabSz="1066800">
              <a:lnSpc>
                <a:spcPct val="90000"/>
              </a:lnSpc>
              <a:spcBef>
                <a:spcPct val="0"/>
              </a:spcBef>
              <a:spcAft>
                <a:spcPct val="35000"/>
              </a:spcAft>
              <a:buNone/>
            </a:pPr>
            <a:r>
              <a:rPr lang="en-US" sz="4400" b="1" kern="1200" dirty="0">
                <a:solidFill>
                  <a:schemeClr val="accent4"/>
                </a:solidFill>
                <a:effectLst>
                  <a:outerShdw blurRad="38100" dist="38100" dir="2700000" algn="tl">
                    <a:srgbClr val="000000">
                      <a:alpha val="43137"/>
                    </a:srgbClr>
                  </a:outerShdw>
                </a:effectLst>
              </a:rPr>
              <a:t>Motivation</a:t>
            </a:r>
          </a:p>
        </p:txBody>
      </p:sp>
      <p:sp>
        <p:nvSpPr>
          <p:cNvPr id="11" name="Freeform: Shape 10">
            <a:extLst>
              <a:ext uri="{FF2B5EF4-FFF2-40B4-BE49-F238E27FC236}">
                <a16:creationId xmlns:a16="http://schemas.microsoft.com/office/drawing/2014/main" id="{B816178C-689E-4009-809B-73D15899275C}"/>
              </a:ext>
            </a:extLst>
          </p:cNvPr>
          <p:cNvSpPr/>
          <p:nvPr/>
        </p:nvSpPr>
        <p:spPr>
          <a:xfrm>
            <a:off x="3394911" y="3871396"/>
            <a:ext cx="3387914" cy="553039"/>
          </a:xfrm>
          <a:custGeom>
            <a:avLst/>
            <a:gdLst>
              <a:gd name="connsiteX0" fmla="*/ 0 w 2090619"/>
              <a:gd name="connsiteY0" fmla="*/ 0 h 1927821"/>
              <a:gd name="connsiteX1" fmla="*/ 2090619 w 2090619"/>
              <a:gd name="connsiteY1" fmla="*/ 0 h 1927821"/>
              <a:gd name="connsiteX2" fmla="*/ 2090619 w 2090619"/>
              <a:gd name="connsiteY2" fmla="*/ 1927821 h 1927821"/>
              <a:gd name="connsiteX3" fmla="*/ 0 w 2090619"/>
              <a:gd name="connsiteY3" fmla="*/ 1927821 h 1927821"/>
              <a:gd name="connsiteX4" fmla="*/ 0 w 2090619"/>
              <a:gd name="connsiteY4" fmla="*/ 0 h 1927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0619" h="1927821">
                <a:moveTo>
                  <a:pt x="0" y="0"/>
                </a:moveTo>
                <a:lnTo>
                  <a:pt x="2090619" y="0"/>
                </a:lnTo>
                <a:lnTo>
                  <a:pt x="2090619" y="1927821"/>
                </a:lnTo>
                <a:lnTo>
                  <a:pt x="0" y="19278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209" tIns="0" rIns="0" bIns="0" numCol="1" spcCol="1270" anchor="t" anchorCtr="0">
            <a:noAutofit/>
          </a:bodyPr>
          <a:lstStyle/>
          <a:p>
            <a:pPr marL="0" lvl="0" indent="0" algn="l" defTabSz="1066800">
              <a:lnSpc>
                <a:spcPct val="90000"/>
              </a:lnSpc>
              <a:spcBef>
                <a:spcPct val="0"/>
              </a:spcBef>
              <a:spcAft>
                <a:spcPct val="35000"/>
              </a:spcAft>
              <a:buNone/>
            </a:pPr>
            <a:r>
              <a:rPr lang="en-US" sz="4400" b="1" kern="1200" dirty="0">
                <a:solidFill>
                  <a:schemeClr val="accent5"/>
                </a:solidFill>
                <a:effectLst>
                  <a:outerShdw blurRad="38100" dist="38100" dir="2700000" algn="tl">
                    <a:srgbClr val="000000">
                      <a:alpha val="43137"/>
                    </a:srgbClr>
                  </a:outerShdw>
                </a:effectLst>
              </a:rPr>
              <a:t>Examination</a:t>
            </a:r>
            <a:endParaRPr lang="en-US" sz="3200" b="1" kern="1200" dirty="0">
              <a:solidFill>
                <a:schemeClr val="accent5"/>
              </a:solidFill>
              <a:effectLst>
                <a:outerShdw blurRad="38100" dist="38100" dir="2700000" algn="tl">
                  <a:srgbClr val="000000">
                    <a:alpha val="43137"/>
                  </a:srgbClr>
                </a:outerShdw>
              </a:effectLst>
            </a:endParaRPr>
          </a:p>
        </p:txBody>
      </p:sp>
      <p:grpSp>
        <p:nvGrpSpPr>
          <p:cNvPr id="15" name="Group 14">
            <a:extLst>
              <a:ext uri="{FF2B5EF4-FFF2-40B4-BE49-F238E27FC236}">
                <a16:creationId xmlns:a16="http://schemas.microsoft.com/office/drawing/2014/main" id="{E1AB090A-1C2D-4740-A4B0-D645EE7BC40B}"/>
              </a:ext>
            </a:extLst>
          </p:cNvPr>
          <p:cNvGrpSpPr/>
          <p:nvPr/>
        </p:nvGrpSpPr>
        <p:grpSpPr>
          <a:xfrm>
            <a:off x="919320" y="817445"/>
            <a:ext cx="8218557" cy="5136597"/>
            <a:chOff x="5556738" y="1696392"/>
            <a:chExt cx="5670062" cy="3543788"/>
          </a:xfrm>
        </p:grpSpPr>
        <p:sp>
          <p:nvSpPr>
            <p:cNvPr id="7" name="Shape 6">
              <a:extLst>
                <a:ext uri="{FF2B5EF4-FFF2-40B4-BE49-F238E27FC236}">
                  <a16:creationId xmlns:a16="http://schemas.microsoft.com/office/drawing/2014/main" id="{4C799171-D245-4DDE-ACE9-2267BF8E6654}"/>
                </a:ext>
              </a:extLst>
            </p:cNvPr>
            <p:cNvSpPr/>
            <p:nvPr/>
          </p:nvSpPr>
          <p:spPr>
            <a:xfrm>
              <a:off x="5556738" y="1696392"/>
              <a:ext cx="5670062" cy="3543788"/>
            </a:xfrm>
            <a:prstGeom prst="swooshArrow">
              <a:avLst>
                <a:gd name="adj1" fmla="val 25000"/>
                <a:gd name="adj2" fmla="val 25000"/>
              </a:avLst>
            </a:prstGeom>
            <a:solidFill>
              <a:schemeClr val="accent2"/>
            </a:solidFill>
            <a:ln w="19050">
              <a:solidFill>
                <a:schemeClr val="bg1"/>
              </a:solidFill>
            </a:ln>
          </p:spPr>
          <p:style>
            <a:lnRef idx="0">
              <a:scrgbClr r="0" g="0" b="0"/>
            </a:lnRef>
            <a:fillRef idx="0">
              <a:scrgbClr r="0" g="0" b="0"/>
            </a:fillRef>
            <a:effectRef idx="0">
              <a:scrgbClr r="0" g="0" b="0"/>
            </a:effectRef>
            <a:fontRef idx="minor">
              <a:schemeClr val="lt1"/>
            </a:fontRef>
          </p:style>
          <p:txBody>
            <a:bodyPr/>
            <a:lstStyle/>
            <a:p>
              <a:endParaRPr lang="en-US" dirty="0"/>
            </a:p>
          </p:txBody>
        </p:sp>
        <p:sp>
          <p:nvSpPr>
            <p:cNvPr id="8" name="Oval 7">
              <a:extLst>
                <a:ext uri="{FF2B5EF4-FFF2-40B4-BE49-F238E27FC236}">
                  <a16:creationId xmlns:a16="http://schemas.microsoft.com/office/drawing/2014/main" id="{AF336990-7DC0-4FE4-9DC9-EA97A9D580E4}"/>
                </a:ext>
              </a:extLst>
            </p:cNvPr>
            <p:cNvSpPr/>
            <p:nvPr/>
          </p:nvSpPr>
          <p:spPr>
            <a:xfrm>
              <a:off x="6276835" y="4142315"/>
              <a:ext cx="147421" cy="147421"/>
            </a:xfrm>
            <a:prstGeom prst="ellipse">
              <a:avLst/>
            </a:prstGeom>
            <a:ln>
              <a:solidFill>
                <a:schemeClr val="bg1"/>
              </a:solidFill>
            </a:ln>
          </p:spPr>
          <p:style>
            <a:lnRef idx="0">
              <a:schemeClr val="accent4"/>
            </a:lnRef>
            <a:fillRef idx="3">
              <a:schemeClr val="accent4"/>
            </a:fillRef>
            <a:effectRef idx="3">
              <a:schemeClr val="accent4"/>
            </a:effectRef>
            <a:fontRef idx="minor">
              <a:schemeClr val="lt1"/>
            </a:fontRef>
          </p:style>
          <p:txBody>
            <a:bodyPr/>
            <a:lstStyle/>
            <a:p>
              <a:endParaRPr lang="en-US" dirty="0"/>
            </a:p>
          </p:txBody>
        </p:sp>
        <p:sp>
          <p:nvSpPr>
            <p:cNvPr id="10" name="Oval 9">
              <a:extLst>
                <a:ext uri="{FF2B5EF4-FFF2-40B4-BE49-F238E27FC236}">
                  <a16:creationId xmlns:a16="http://schemas.microsoft.com/office/drawing/2014/main" id="{CC75D0C6-9746-43FB-B8FC-3A62E09C6430}"/>
                </a:ext>
              </a:extLst>
            </p:cNvPr>
            <p:cNvSpPr/>
            <p:nvPr/>
          </p:nvSpPr>
          <p:spPr>
            <a:xfrm>
              <a:off x="7578115" y="3179113"/>
              <a:ext cx="266492" cy="266492"/>
            </a:xfrm>
            <a:prstGeom prst="ellipse">
              <a:avLst/>
            </a:prstGeom>
            <a:ln>
              <a:solidFill>
                <a:schemeClr val="bg1"/>
              </a:solidFill>
            </a:ln>
          </p:spPr>
          <p:style>
            <a:lnRef idx="0">
              <a:schemeClr val="accent5"/>
            </a:lnRef>
            <a:fillRef idx="3">
              <a:schemeClr val="accent5"/>
            </a:fillRef>
            <a:effectRef idx="3">
              <a:schemeClr val="accent5"/>
            </a:effectRef>
            <a:fontRef idx="minor">
              <a:schemeClr val="lt1"/>
            </a:fontRef>
          </p:style>
        </p:sp>
        <p:sp>
          <p:nvSpPr>
            <p:cNvPr id="12" name="Oval 11">
              <a:extLst>
                <a:ext uri="{FF2B5EF4-FFF2-40B4-BE49-F238E27FC236}">
                  <a16:creationId xmlns:a16="http://schemas.microsoft.com/office/drawing/2014/main" id="{79CB294F-802B-44B8-8855-27AF16AB1CF7}"/>
                </a:ext>
              </a:extLst>
            </p:cNvPr>
            <p:cNvSpPr/>
            <p:nvPr/>
          </p:nvSpPr>
          <p:spPr>
            <a:xfrm>
              <a:off x="9143052" y="2592970"/>
              <a:ext cx="368554" cy="368554"/>
            </a:xfrm>
            <a:prstGeom prst="ellipse">
              <a:avLst/>
            </a:prstGeom>
            <a:ln>
              <a:solidFill>
                <a:schemeClr val="bg1"/>
              </a:solidFill>
            </a:ln>
          </p:spPr>
          <p:style>
            <a:lnRef idx="0">
              <a:schemeClr val="accent6"/>
            </a:lnRef>
            <a:fillRef idx="3">
              <a:schemeClr val="accent6"/>
            </a:fillRef>
            <a:effectRef idx="3">
              <a:schemeClr val="accent6"/>
            </a:effectRef>
            <a:fontRef idx="minor">
              <a:schemeClr val="lt1"/>
            </a:fontRef>
          </p:style>
        </p:sp>
      </p:grpSp>
      <p:sp>
        <p:nvSpPr>
          <p:cNvPr id="13" name="Freeform: Shape 12">
            <a:extLst>
              <a:ext uri="{FF2B5EF4-FFF2-40B4-BE49-F238E27FC236}">
                <a16:creationId xmlns:a16="http://schemas.microsoft.com/office/drawing/2014/main" id="{49FF2738-1FC3-4D7C-BF79-220B96906526}"/>
              </a:ext>
            </a:extLst>
          </p:cNvPr>
          <p:cNvSpPr/>
          <p:nvPr/>
        </p:nvSpPr>
        <p:spPr>
          <a:xfrm>
            <a:off x="5555379" y="3118780"/>
            <a:ext cx="3108841" cy="553040"/>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5289" tIns="0" rIns="0" bIns="0" numCol="1" spcCol="1270" anchor="t" anchorCtr="0">
            <a:noAutofit/>
          </a:bodyPr>
          <a:lstStyle/>
          <a:p>
            <a:pPr marL="0" lvl="0" indent="0" algn="l" defTabSz="1066800">
              <a:lnSpc>
                <a:spcPct val="90000"/>
              </a:lnSpc>
              <a:spcBef>
                <a:spcPct val="0"/>
              </a:spcBef>
              <a:spcAft>
                <a:spcPct val="35000"/>
              </a:spcAft>
              <a:buNone/>
            </a:pPr>
            <a:r>
              <a:rPr lang="en-US" sz="4400" b="1" kern="1200" dirty="0">
                <a:solidFill>
                  <a:schemeClr val="accent6"/>
                </a:solidFill>
                <a:effectLst>
                  <a:outerShdw blurRad="38100" dist="38100" dir="2700000" algn="tl">
                    <a:srgbClr val="000000">
                      <a:alpha val="43137"/>
                    </a:srgbClr>
                  </a:outerShdw>
                </a:effectLst>
              </a:rPr>
              <a:t>Application</a:t>
            </a:r>
            <a:endParaRPr lang="en-US" sz="3200" b="1" kern="1200" dirty="0">
              <a:solidFill>
                <a:schemeClr val="accent6"/>
              </a:solidFill>
              <a:effectLst>
                <a:outerShdw blurRad="38100" dist="38100" dir="2700000" algn="tl">
                  <a:srgbClr val="000000">
                    <a:alpha val="43137"/>
                  </a:srgbClr>
                </a:outerShdw>
              </a:effectLst>
            </a:endParaRPr>
          </a:p>
        </p:txBody>
      </p:sp>
      <p:sp>
        <p:nvSpPr>
          <p:cNvPr id="17" name="Freeform: Shape 16">
            <a:extLst>
              <a:ext uri="{FF2B5EF4-FFF2-40B4-BE49-F238E27FC236}">
                <a16:creationId xmlns:a16="http://schemas.microsoft.com/office/drawing/2014/main" id="{37D90297-D785-4FDC-BDD1-A78FC1695EC5}"/>
              </a:ext>
            </a:extLst>
          </p:cNvPr>
          <p:cNvSpPr/>
          <p:nvPr/>
        </p:nvSpPr>
        <p:spPr>
          <a:xfrm>
            <a:off x="8224163" y="74343"/>
            <a:ext cx="3277958" cy="1382686"/>
          </a:xfrm>
          <a:custGeom>
            <a:avLst/>
            <a:gdLst>
              <a:gd name="connsiteX0" fmla="*/ 0 w 1812904"/>
              <a:gd name="connsiteY0" fmla="*/ 0 h 2462933"/>
              <a:gd name="connsiteX1" fmla="*/ 1812904 w 1812904"/>
              <a:gd name="connsiteY1" fmla="*/ 0 h 2462933"/>
              <a:gd name="connsiteX2" fmla="*/ 1812904 w 1812904"/>
              <a:gd name="connsiteY2" fmla="*/ 2462933 h 2462933"/>
              <a:gd name="connsiteX3" fmla="*/ 0 w 1812904"/>
              <a:gd name="connsiteY3" fmla="*/ 2462933 h 2462933"/>
              <a:gd name="connsiteX4" fmla="*/ 0 w 1812904"/>
              <a:gd name="connsiteY4" fmla="*/ 0 h 24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2904" h="2462933">
                <a:moveTo>
                  <a:pt x="0" y="0"/>
                </a:moveTo>
                <a:lnTo>
                  <a:pt x="1812904" y="0"/>
                </a:lnTo>
                <a:lnTo>
                  <a:pt x="1812904" y="2462933"/>
                </a:lnTo>
                <a:lnTo>
                  <a:pt x="0" y="2462933"/>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r" defTabSz="0">
              <a:spcBef>
                <a:spcPct val="0"/>
              </a:spcBef>
              <a:buNone/>
            </a:pPr>
            <a:r>
              <a:rPr lang="en-US" sz="4400" b="1" dirty="0">
                <a:solidFill>
                  <a:srgbClr val="C00000"/>
                </a:solidFill>
                <a:effectLst>
                  <a:outerShdw blurRad="38100" dist="38100" dir="2700000" algn="tl">
                    <a:srgbClr val="000000">
                      <a:alpha val="43137"/>
                    </a:srgbClr>
                  </a:outerShdw>
                </a:effectLst>
              </a:rPr>
              <a:t>Discipleship</a:t>
            </a:r>
          </a:p>
          <a:p>
            <a:pPr lvl="0" algn="r" defTabSz="0">
              <a:spcBef>
                <a:spcPct val="0"/>
              </a:spcBef>
              <a:buNone/>
            </a:pPr>
            <a:r>
              <a:rPr lang="en-US" sz="4400" b="1" dirty="0">
                <a:solidFill>
                  <a:srgbClr val="C00000"/>
                </a:solidFill>
                <a:effectLst>
                  <a:outerShdw blurRad="38100" dist="38100" dir="2700000" algn="tl">
                    <a:srgbClr val="000000">
                      <a:alpha val="43137"/>
                    </a:srgbClr>
                  </a:outerShdw>
                </a:effectLst>
              </a:rPr>
              <a:t>Goal</a:t>
            </a:r>
          </a:p>
        </p:txBody>
      </p:sp>
      <p:pic>
        <p:nvPicPr>
          <p:cNvPr id="18" name="Picture 17" descr="Text&#10;&#10;Description automatically generated with low confidence">
            <a:extLst>
              <a:ext uri="{FF2B5EF4-FFF2-40B4-BE49-F238E27FC236}">
                <a16:creationId xmlns:a16="http://schemas.microsoft.com/office/drawing/2014/main" id="{257198E3-4949-4342-B253-0C890F45D9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0075" y="6317874"/>
            <a:ext cx="2231925" cy="540126"/>
          </a:xfrm>
          <a:prstGeom prst="rect">
            <a:avLst/>
          </a:prstGeom>
        </p:spPr>
      </p:pic>
      <p:pic>
        <p:nvPicPr>
          <p:cNvPr id="21" name="Picture 20" descr="A picture containing text, sign, vector graphics&#10;&#10;Description automatically generated">
            <a:extLst>
              <a:ext uri="{FF2B5EF4-FFF2-40B4-BE49-F238E27FC236}">
                <a16:creationId xmlns:a16="http://schemas.microsoft.com/office/drawing/2014/main" id="{CCA002FA-1849-48C0-B1C5-FB5948E4BB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29824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F7266-3326-47E8-AD36-D99C3F4423BC}"/>
              </a:ext>
            </a:extLst>
          </p:cNvPr>
          <p:cNvSpPr>
            <a:spLocks noGrp="1"/>
          </p:cNvSpPr>
          <p:nvPr>
            <p:ph type="title"/>
          </p:nvPr>
        </p:nvSpPr>
        <p:spPr/>
        <p:txBody>
          <a:bodyPr>
            <a:normAutofit fontScale="90000"/>
          </a:bodyPr>
          <a:lstStyle/>
          <a:p>
            <a:pPr algn="l"/>
            <a:r>
              <a:rPr lang="en-US" sz="8000" dirty="0"/>
              <a:t>4 Practices of </a:t>
            </a:r>
            <a:br>
              <a:rPr lang="en-US" sz="8000" dirty="0"/>
            </a:br>
            <a:r>
              <a:rPr lang="en-US" sz="8000" dirty="0"/>
              <a:t>Study &amp; Interpretation</a:t>
            </a:r>
          </a:p>
        </p:txBody>
      </p:sp>
      <p:sp>
        <p:nvSpPr>
          <p:cNvPr id="3" name="Rectangle 2" descr="Badge Heart with solid fill">
            <a:extLst>
              <a:ext uri="{FF2B5EF4-FFF2-40B4-BE49-F238E27FC236}">
                <a16:creationId xmlns:a16="http://schemas.microsoft.com/office/drawing/2014/main" id="{3C5A03C6-32FC-AD3E-3534-5345C436BD1C}"/>
              </a:ext>
            </a:extLst>
          </p:cNvPr>
          <p:cNvSpPr/>
          <p:nvPr/>
        </p:nvSpPr>
        <p:spPr>
          <a:xfrm>
            <a:off x="1156129" y="2343013"/>
            <a:ext cx="1821312" cy="1821312"/>
          </a:xfrm>
          <a:prstGeom prst="rect">
            <a:avLst/>
          </a:prstGeom>
          <a:blipFill>
            <a:blip r:embed="rId3">
              <a:extLst>
                <a:ext uri="{96DAC541-7B7A-43D3-8B79-37D633B846F1}">
                  <asvg:svgBlip xmlns:asvg="http://schemas.microsoft.com/office/drawing/2016/SVG/main" r:embed="rId4"/>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Freeform: Shape 5">
            <a:extLst>
              <a:ext uri="{FF2B5EF4-FFF2-40B4-BE49-F238E27FC236}">
                <a16:creationId xmlns:a16="http://schemas.microsoft.com/office/drawing/2014/main" id="{578B27E8-4460-E9E6-E8FD-0DDEA74E9D9F}"/>
              </a:ext>
            </a:extLst>
          </p:cNvPr>
          <p:cNvSpPr/>
          <p:nvPr/>
        </p:nvSpPr>
        <p:spPr>
          <a:xfrm>
            <a:off x="1020226"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a:solidFill>
                  <a:srgbClr val="C00000"/>
                </a:solidFill>
              </a:rPr>
              <a:t>Personal Preparation</a:t>
            </a:r>
          </a:p>
        </p:txBody>
      </p:sp>
      <p:sp>
        <p:nvSpPr>
          <p:cNvPr id="7" name="Rectangle 6" descr="Brainstorm with solid fill">
            <a:extLst>
              <a:ext uri="{FF2B5EF4-FFF2-40B4-BE49-F238E27FC236}">
                <a16:creationId xmlns:a16="http://schemas.microsoft.com/office/drawing/2014/main" id="{B60F9F58-D0E3-24B8-1348-EF658453A49A}"/>
              </a:ext>
            </a:extLst>
          </p:cNvPr>
          <p:cNvSpPr/>
          <p:nvPr/>
        </p:nvSpPr>
        <p:spPr>
          <a:xfrm>
            <a:off x="3967137" y="2343013"/>
            <a:ext cx="1821312" cy="1821312"/>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5DF11551-ED92-413D-F5F7-FBDC2173A26D}"/>
              </a:ext>
            </a:extLst>
          </p:cNvPr>
          <p:cNvSpPr/>
          <p:nvPr/>
        </p:nvSpPr>
        <p:spPr>
          <a:xfrm>
            <a:off x="3479641" y="4156643"/>
            <a:ext cx="2796303" cy="1502929"/>
          </a:xfrm>
          <a:custGeom>
            <a:avLst/>
            <a:gdLst>
              <a:gd name="connsiteX0" fmla="*/ 0 w 2796303"/>
              <a:gd name="connsiteY0" fmla="*/ 0 h 1502929"/>
              <a:gd name="connsiteX1" fmla="*/ 2796303 w 2796303"/>
              <a:gd name="connsiteY1" fmla="*/ 0 h 1502929"/>
              <a:gd name="connsiteX2" fmla="*/ 2796303 w 2796303"/>
              <a:gd name="connsiteY2" fmla="*/ 1502929 h 1502929"/>
              <a:gd name="connsiteX3" fmla="*/ 0 w 2796303"/>
              <a:gd name="connsiteY3" fmla="*/ 1502929 h 1502929"/>
              <a:gd name="connsiteX4" fmla="*/ 0 w 2796303"/>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6303" h="1502929">
                <a:moveTo>
                  <a:pt x="0" y="0"/>
                </a:moveTo>
                <a:lnTo>
                  <a:pt x="2796303" y="0"/>
                </a:lnTo>
                <a:lnTo>
                  <a:pt x="2796303"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a:solidFill>
                  <a:schemeClr val="accent1"/>
                </a:solidFill>
              </a:rPr>
              <a:t>Assumptions</a:t>
            </a:r>
            <a:endParaRPr lang="en-US" sz="2100" b="1" kern="1200" dirty="0">
              <a:solidFill>
                <a:schemeClr val="accent1"/>
              </a:solidFill>
            </a:endParaRPr>
          </a:p>
        </p:txBody>
      </p:sp>
      <p:sp>
        <p:nvSpPr>
          <p:cNvPr id="10" name="Rectangle 9" descr="Folder Search with solid fill">
            <a:extLst>
              <a:ext uri="{FF2B5EF4-FFF2-40B4-BE49-F238E27FC236}">
                <a16:creationId xmlns:a16="http://schemas.microsoft.com/office/drawing/2014/main" id="{547C9524-A4E9-B25F-9C83-D734DAF70DE7}"/>
              </a:ext>
            </a:extLst>
          </p:cNvPr>
          <p:cNvSpPr/>
          <p:nvPr/>
        </p:nvSpPr>
        <p:spPr>
          <a:xfrm>
            <a:off x="6778144" y="2343013"/>
            <a:ext cx="1821312" cy="1821312"/>
          </a:xfrm>
          <a:prstGeom prst="rect">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A8E81D7C-62FC-0E23-52D6-D39094DB5122}"/>
              </a:ext>
            </a:extLst>
          </p:cNvPr>
          <p:cNvSpPr/>
          <p:nvPr/>
        </p:nvSpPr>
        <p:spPr>
          <a:xfrm>
            <a:off x="6642241"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a:solidFill>
                  <a:schemeClr val="accent6"/>
                </a:solidFill>
              </a:rPr>
              <a:t>Background of the Book</a:t>
            </a:r>
          </a:p>
        </p:txBody>
      </p:sp>
      <p:sp>
        <p:nvSpPr>
          <p:cNvPr id="12" name="Rectangle 11" descr="Chat bubble with solid fill">
            <a:extLst>
              <a:ext uri="{FF2B5EF4-FFF2-40B4-BE49-F238E27FC236}">
                <a16:creationId xmlns:a16="http://schemas.microsoft.com/office/drawing/2014/main" id="{EB0285B7-A8AF-910D-93A4-C9AA373856D3}"/>
              </a:ext>
            </a:extLst>
          </p:cNvPr>
          <p:cNvSpPr/>
          <p:nvPr/>
        </p:nvSpPr>
        <p:spPr>
          <a:xfrm>
            <a:off x="9237560" y="2343013"/>
            <a:ext cx="1821312" cy="1821312"/>
          </a:xfrm>
          <a:prstGeom prst="rect">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10024A55-EDCA-7CCB-48F8-93063936D9F3}"/>
              </a:ext>
            </a:extLst>
          </p:cNvPr>
          <p:cNvSpPr/>
          <p:nvPr/>
        </p:nvSpPr>
        <p:spPr>
          <a:xfrm>
            <a:off x="9101657" y="4156643"/>
            <a:ext cx="2093119" cy="1502929"/>
          </a:xfrm>
          <a:custGeom>
            <a:avLst/>
            <a:gdLst>
              <a:gd name="connsiteX0" fmla="*/ 0 w 2093119"/>
              <a:gd name="connsiteY0" fmla="*/ 0 h 1502929"/>
              <a:gd name="connsiteX1" fmla="*/ 2093119 w 2093119"/>
              <a:gd name="connsiteY1" fmla="*/ 0 h 1502929"/>
              <a:gd name="connsiteX2" fmla="*/ 2093119 w 2093119"/>
              <a:gd name="connsiteY2" fmla="*/ 1502929 h 1502929"/>
              <a:gd name="connsiteX3" fmla="*/ 0 w 2093119"/>
              <a:gd name="connsiteY3" fmla="*/ 1502929 h 1502929"/>
              <a:gd name="connsiteX4" fmla="*/ 0 w 2093119"/>
              <a:gd name="connsiteY4" fmla="*/ 0 h 1502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119" h="1502929">
                <a:moveTo>
                  <a:pt x="0" y="0"/>
                </a:moveTo>
                <a:lnTo>
                  <a:pt x="2093119" y="0"/>
                </a:lnTo>
                <a:lnTo>
                  <a:pt x="2093119" y="1502929"/>
                </a:lnTo>
                <a:lnTo>
                  <a:pt x="0" y="15029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b="1" kern="1200" dirty="0">
                <a:solidFill>
                  <a:schemeClr val="accent2"/>
                </a:solidFill>
              </a:rPr>
              <a:t>“Fourfold Approach” to the Text</a:t>
            </a:r>
          </a:p>
        </p:txBody>
      </p:sp>
      <p:pic>
        <p:nvPicPr>
          <p:cNvPr id="5" name="Picture 4" descr="A picture containing text, sign, vector graphics&#10;&#10;Description automatically generated">
            <a:extLst>
              <a:ext uri="{FF2B5EF4-FFF2-40B4-BE49-F238E27FC236}">
                <a16:creationId xmlns:a16="http://schemas.microsoft.com/office/drawing/2014/main" id="{32F4A8AE-C5C8-44B1-8F44-26A34E48990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141523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FF7266-3326-47E8-AD36-D99C3F4423BC}"/>
              </a:ext>
            </a:extLst>
          </p:cNvPr>
          <p:cNvSpPr>
            <a:spLocks noGrp="1"/>
          </p:cNvSpPr>
          <p:nvPr>
            <p:ph type="title"/>
          </p:nvPr>
        </p:nvSpPr>
        <p:spPr>
          <a:xfrm>
            <a:off x="838200" y="365125"/>
            <a:ext cx="10515600" cy="1325563"/>
          </a:xfrm>
        </p:spPr>
        <p:txBody>
          <a:bodyPr>
            <a:normAutofit/>
          </a:bodyPr>
          <a:lstStyle/>
          <a:p>
            <a:pPr algn="l"/>
            <a:r>
              <a:rPr lang="en-US" sz="8000" dirty="0"/>
              <a:t>5 Principles to Engage</a:t>
            </a:r>
          </a:p>
        </p:txBody>
      </p:sp>
      <p:graphicFrame>
        <p:nvGraphicFramePr>
          <p:cNvPr id="6" name="Content Placeholder 5">
            <a:extLst>
              <a:ext uri="{FF2B5EF4-FFF2-40B4-BE49-F238E27FC236}">
                <a16:creationId xmlns:a16="http://schemas.microsoft.com/office/drawing/2014/main" id="{0BB60460-CFE7-4800-944C-9C5BA8F5674E}"/>
              </a:ext>
            </a:extLst>
          </p:cNvPr>
          <p:cNvGraphicFramePr>
            <a:graphicFrameLocks noGrp="1"/>
          </p:cNvGraphicFramePr>
          <p:nvPr>
            <p:ph idx="1"/>
          </p:nvPr>
        </p:nvGraphicFramePr>
        <p:xfrm>
          <a:off x="838200" y="1818042"/>
          <a:ext cx="10511118" cy="4358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 picture containing text, sign, vector graphics&#10;&#10;Description automatically generated">
            <a:extLst>
              <a:ext uri="{FF2B5EF4-FFF2-40B4-BE49-F238E27FC236}">
                <a16:creationId xmlns:a16="http://schemas.microsoft.com/office/drawing/2014/main" id="{32F4A8AE-C5C8-44B1-8F44-26A34E48990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388353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graphicEl>
                                              <a:dgm id="{B10D4963-E1F0-4017-94A9-3CD360A991F9}"/>
                                            </p:graphicEl>
                                          </p:spTgt>
                                        </p:tgtEl>
                                        <p:attrNameLst>
                                          <p:attrName>style.visibility</p:attrName>
                                        </p:attrNameLst>
                                      </p:cBhvr>
                                      <p:to>
                                        <p:strVal val="visible"/>
                                      </p:to>
                                    </p:set>
                                    <p:animEffect transition="in" filter="fade">
                                      <p:cBhvr>
                                        <p:cTn id="7" dur="1000"/>
                                        <p:tgtEl>
                                          <p:spTgt spid="6">
                                            <p:graphicEl>
                                              <a:dgm id="{B10D4963-E1F0-4017-94A9-3CD360A991F9}"/>
                                            </p:graphicEl>
                                          </p:spTgt>
                                        </p:tgtEl>
                                      </p:cBhvr>
                                    </p:animEffect>
                                    <p:anim calcmode="lin" valueType="num">
                                      <p:cBhvr>
                                        <p:cTn id="8" dur="1000" fill="hold"/>
                                        <p:tgtEl>
                                          <p:spTgt spid="6">
                                            <p:graphicEl>
                                              <a:dgm id="{B10D4963-E1F0-4017-94A9-3CD360A991F9}"/>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10D4963-E1F0-4017-94A9-3CD360A991F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17EC1CF0-47CA-4373-9481-B973FF823F25}"/>
                                            </p:graphicEl>
                                          </p:spTgt>
                                        </p:tgtEl>
                                        <p:attrNameLst>
                                          <p:attrName>style.visibility</p:attrName>
                                        </p:attrNameLst>
                                      </p:cBhvr>
                                      <p:to>
                                        <p:strVal val="visible"/>
                                      </p:to>
                                    </p:set>
                                    <p:animEffect transition="in" filter="fade">
                                      <p:cBhvr>
                                        <p:cTn id="14" dur="1000"/>
                                        <p:tgtEl>
                                          <p:spTgt spid="6">
                                            <p:graphicEl>
                                              <a:dgm id="{17EC1CF0-47CA-4373-9481-B973FF823F25}"/>
                                            </p:graphicEl>
                                          </p:spTgt>
                                        </p:tgtEl>
                                      </p:cBhvr>
                                    </p:animEffect>
                                    <p:anim calcmode="lin" valueType="num">
                                      <p:cBhvr>
                                        <p:cTn id="15" dur="1000" fill="hold"/>
                                        <p:tgtEl>
                                          <p:spTgt spid="6">
                                            <p:graphicEl>
                                              <a:dgm id="{17EC1CF0-47CA-4373-9481-B973FF823F25}"/>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17EC1CF0-47CA-4373-9481-B973FF823F2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graphicEl>
                                              <a:dgm id="{9C0D01E0-33A5-4C08-85A5-338B8C4E42E2}"/>
                                            </p:graphicEl>
                                          </p:spTgt>
                                        </p:tgtEl>
                                        <p:attrNameLst>
                                          <p:attrName>style.visibility</p:attrName>
                                        </p:attrNameLst>
                                      </p:cBhvr>
                                      <p:to>
                                        <p:strVal val="visible"/>
                                      </p:to>
                                    </p:set>
                                    <p:animEffect transition="in" filter="fade">
                                      <p:cBhvr>
                                        <p:cTn id="21" dur="1000"/>
                                        <p:tgtEl>
                                          <p:spTgt spid="6">
                                            <p:graphicEl>
                                              <a:dgm id="{9C0D01E0-33A5-4C08-85A5-338B8C4E42E2}"/>
                                            </p:graphicEl>
                                          </p:spTgt>
                                        </p:tgtEl>
                                      </p:cBhvr>
                                    </p:animEffect>
                                    <p:anim calcmode="lin" valueType="num">
                                      <p:cBhvr>
                                        <p:cTn id="22" dur="1000" fill="hold"/>
                                        <p:tgtEl>
                                          <p:spTgt spid="6">
                                            <p:graphicEl>
                                              <a:dgm id="{9C0D01E0-33A5-4C08-85A5-338B8C4E42E2}"/>
                                            </p:graphicEl>
                                          </p:spTgt>
                                        </p:tgtEl>
                                        <p:attrNameLst>
                                          <p:attrName>ppt_x</p:attrName>
                                        </p:attrNameLst>
                                      </p:cBhvr>
                                      <p:tavLst>
                                        <p:tav tm="0">
                                          <p:val>
                                            <p:strVal val="#ppt_x"/>
                                          </p:val>
                                        </p:tav>
                                        <p:tav tm="100000">
                                          <p:val>
                                            <p:strVal val="#ppt_x"/>
                                          </p:val>
                                        </p:tav>
                                      </p:tavLst>
                                    </p:anim>
                                    <p:anim calcmode="lin" valueType="num">
                                      <p:cBhvr>
                                        <p:cTn id="23" dur="1000" fill="hold"/>
                                        <p:tgtEl>
                                          <p:spTgt spid="6">
                                            <p:graphicEl>
                                              <a:dgm id="{9C0D01E0-33A5-4C08-85A5-338B8C4E42E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graphicEl>
                                              <a:dgm id="{AF603C32-6187-49BB-A30E-90E0CC9AFEB8}"/>
                                            </p:graphicEl>
                                          </p:spTgt>
                                        </p:tgtEl>
                                        <p:attrNameLst>
                                          <p:attrName>style.visibility</p:attrName>
                                        </p:attrNameLst>
                                      </p:cBhvr>
                                      <p:to>
                                        <p:strVal val="visible"/>
                                      </p:to>
                                    </p:set>
                                    <p:animEffect transition="in" filter="fade">
                                      <p:cBhvr>
                                        <p:cTn id="28" dur="1000"/>
                                        <p:tgtEl>
                                          <p:spTgt spid="6">
                                            <p:graphicEl>
                                              <a:dgm id="{AF603C32-6187-49BB-A30E-90E0CC9AFEB8}"/>
                                            </p:graphicEl>
                                          </p:spTgt>
                                        </p:tgtEl>
                                      </p:cBhvr>
                                    </p:animEffect>
                                    <p:anim calcmode="lin" valueType="num">
                                      <p:cBhvr>
                                        <p:cTn id="29" dur="1000" fill="hold"/>
                                        <p:tgtEl>
                                          <p:spTgt spid="6">
                                            <p:graphicEl>
                                              <a:dgm id="{AF603C32-6187-49BB-A30E-90E0CC9AFEB8}"/>
                                            </p:graphicEl>
                                          </p:spTgt>
                                        </p:tgtEl>
                                        <p:attrNameLst>
                                          <p:attrName>ppt_x</p:attrName>
                                        </p:attrNameLst>
                                      </p:cBhvr>
                                      <p:tavLst>
                                        <p:tav tm="0">
                                          <p:val>
                                            <p:strVal val="#ppt_x"/>
                                          </p:val>
                                        </p:tav>
                                        <p:tav tm="100000">
                                          <p:val>
                                            <p:strVal val="#ppt_x"/>
                                          </p:val>
                                        </p:tav>
                                      </p:tavLst>
                                    </p:anim>
                                    <p:anim calcmode="lin" valueType="num">
                                      <p:cBhvr>
                                        <p:cTn id="30" dur="1000" fill="hold"/>
                                        <p:tgtEl>
                                          <p:spTgt spid="6">
                                            <p:graphicEl>
                                              <a:dgm id="{AF603C32-6187-49BB-A30E-90E0CC9AFEB8}"/>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graphicEl>
                                              <a:dgm id="{02237001-9C7F-43DC-AED2-A9AD5B3069C1}"/>
                                            </p:graphicEl>
                                          </p:spTgt>
                                        </p:tgtEl>
                                        <p:attrNameLst>
                                          <p:attrName>style.visibility</p:attrName>
                                        </p:attrNameLst>
                                      </p:cBhvr>
                                      <p:to>
                                        <p:strVal val="visible"/>
                                      </p:to>
                                    </p:set>
                                    <p:animEffect transition="in" filter="fade">
                                      <p:cBhvr>
                                        <p:cTn id="35" dur="1000"/>
                                        <p:tgtEl>
                                          <p:spTgt spid="6">
                                            <p:graphicEl>
                                              <a:dgm id="{02237001-9C7F-43DC-AED2-A9AD5B3069C1}"/>
                                            </p:graphicEl>
                                          </p:spTgt>
                                        </p:tgtEl>
                                      </p:cBhvr>
                                    </p:animEffect>
                                    <p:anim calcmode="lin" valueType="num">
                                      <p:cBhvr>
                                        <p:cTn id="36" dur="1000" fill="hold"/>
                                        <p:tgtEl>
                                          <p:spTgt spid="6">
                                            <p:graphicEl>
                                              <a:dgm id="{02237001-9C7F-43DC-AED2-A9AD5B3069C1}"/>
                                            </p:graphicEl>
                                          </p:spTgt>
                                        </p:tgtEl>
                                        <p:attrNameLst>
                                          <p:attrName>ppt_x</p:attrName>
                                        </p:attrNameLst>
                                      </p:cBhvr>
                                      <p:tavLst>
                                        <p:tav tm="0">
                                          <p:val>
                                            <p:strVal val="#ppt_x"/>
                                          </p:val>
                                        </p:tav>
                                        <p:tav tm="100000">
                                          <p:val>
                                            <p:strVal val="#ppt_x"/>
                                          </p:val>
                                        </p:tav>
                                      </p:tavLst>
                                    </p:anim>
                                    <p:anim calcmode="lin" valueType="num">
                                      <p:cBhvr>
                                        <p:cTn id="37" dur="1000" fill="hold"/>
                                        <p:tgtEl>
                                          <p:spTgt spid="6">
                                            <p:graphicEl>
                                              <a:dgm id="{02237001-9C7F-43DC-AED2-A9AD5B3069C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98CD3A-A87F-44EC-B76A-E0D7E68809C7}"/>
              </a:ext>
            </a:extLst>
          </p:cNvPr>
          <p:cNvSpPr>
            <a:spLocks noGrp="1"/>
          </p:cNvSpPr>
          <p:nvPr>
            <p:ph type="title"/>
          </p:nvPr>
        </p:nvSpPr>
        <p:spPr>
          <a:xfrm>
            <a:off x="838200" y="365125"/>
            <a:ext cx="10515600" cy="1325563"/>
          </a:xfrm>
          <a:noFill/>
        </p:spPr>
        <p:txBody>
          <a:bodyPr>
            <a:normAutofit/>
          </a:bodyPr>
          <a:lstStyle/>
          <a:p>
            <a:r>
              <a:rPr lang="en-US" sz="8000" dirty="0"/>
              <a:t>1 Reason to Teach</a:t>
            </a:r>
          </a:p>
        </p:txBody>
      </p:sp>
      <p:sp>
        <p:nvSpPr>
          <p:cNvPr id="13317" name="Rectangle 5"/>
          <p:cNvSpPr>
            <a:spLocks noGrp="1" noChangeArrowheads="1"/>
          </p:cNvSpPr>
          <p:nvPr>
            <p:ph type="body" idx="1"/>
          </p:nvPr>
        </p:nvSpPr>
        <p:spPr>
          <a:xfrm>
            <a:off x="1812360" y="5466251"/>
            <a:ext cx="8567280" cy="618027"/>
          </a:xfrm>
        </p:spPr>
        <p:txBody>
          <a:bodyPr vert="horz" lIns="0" tIns="0" rIns="0" bIns="0" rtlCol="0" anchor="t">
            <a:noAutofit/>
          </a:bodyPr>
          <a:lstStyle/>
          <a:p>
            <a:pPr marL="0" indent="0" defTabSz="914145">
              <a:spcBef>
                <a:spcPts val="211"/>
              </a:spcBef>
              <a:buNone/>
            </a:pPr>
            <a:r>
              <a:rPr lang="en-US" sz="1800" dirty="0">
                <a:sym typeface="Helvetica" pitchFamily="34" charset="0"/>
              </a:rPr>
              <a:t>When Jesus landed and saw a large crowd, he had compassion on them, because they were like sheep without a shepherd. So he began teaching them many things. (Mark 6:34)</a:t>
            </a:r>
            <a:endParaRPr lang="en-US" sz="3600" dirty="0"/>
          </a:p>
        </p:txBody>
      </p:sp>
      <p:sp>
        <p:nvSpPr>
          <p:cNvPr id="4" name="TextBox 3">
            <a:extLst>
              <a:ext uri="{FF2B5EF4-FFF2-40B4-BE49-F238E27FC236}">
                <a16:creationId xmlns:a16="http://schemas.microsoft.com/office/drawing/2014/main" id="{EA598730-609E-4BAD-ACB1-79B68F93423D}"/>
              </a:ext>
            </a:extLst>
          </p:cNvPr>
          <p:cNvSpPr txBox="1"/>
          <p:nvPr/>
        </p:nvSpPr>
        <p:spPr>
          <a:xfrm>
            <a:off x="1005826" y="2459504"/>
            <a:ext cx="10180348" cy="1938992"/>
          </a:xfrm>
          <a:prstGeom prst="rect">
            <a:avLst/>
          </a:prstGeom>
          <a:noFill/>
        </p:spPr>
        <p:txBody>
          <a:bodyPr wrap="square" rtlCol="0">
            <a:spAutoFit/>
          </a:bodyPr>
          <a:lstStyle/>
          <a:p>
            <a:r>
              <a:rPr lang="en-US" sz="6000" i="1" dirty="0">
                <a:solidFill>
                  <a:srgbClr val="0D7D9E"/>
                </a:solidFill>
              </a:rPr>
              <a:t>To equip people to follow Jesus the Shepherd. To make disciples.</a:t>
            </a:r>
          </a:p>
        </p:txBody>
      </p:sp>
      <p:pic>
        <p:nvPicPr>
          <p:cNvPr id="8" name="Picture 7" descr="A picture containing text, sign, vector graphics&#10;&#10;Description automatically generated">
            <a:extLst>
              <a:ext uri="{FF2B5EF4-FFF2-40B4-BE49-F238E27FC236}">
                <a16:creationId xmlns:a16="http://schemas.microsoft.com/office/drawing/2014/main" id="{735BA37E-A64C-4728-811A-2A55E63D15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6962"/>
            <a:ext cx="797291" cy="797291"/>
          </a:xfrm>
          <a:prstGeom prst="rect">
            <a:avLst/>
          </a:prstGeom>
        </p:spPr>
      </p:pic>
    </p:spTree>
    <p:extLst>
      <p:ext uri="{BB962C8B-B14F-4D97-AF65-F5344CB8AC3E}">
        <p14:creationId xmlns:p14="http://schemas.microsoft.com/office/powerpoint/2010/main" val="296292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with low confidence">
            <a:extLst>
              <a:ext uri="{FF2B5EF4-FFF2-40B4-BE49-F238E27FC236}">
                <a16:creationId xmlns:a16="http://schemas.microsoft.com/office/drawing/2014/main" id="{BD515766-17BD-4BC4-963D-250069A1FF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882" y="2874644"/>
            <a:ext cx="4571991" cy="1108709"/>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54A06B3E-F262-4CE6-BA3B-1F235A6132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2841" y="1375098"/>
            <a:ext cx="4481562" cy="2576898"/>
          </a:xfrm>
          <a:prstGeom prst="rect">
            <a:avLst/>
          </a:prstGeom>
        </p:spPr>
      </p:pic>
      <p:cxnSp>
        <p:nvCxnSpPr>
          <p:cNvPr id="5" name="Straight Connector 4">
            <a:extLst>
              <a:ext uri="{FF2B5EF4-FFF2-40B4-BE49-F238E27FC236}">
                <a16:creationId xmlns:a16="http://schemas.microsoft.com/office/drawing/2014/main" id="{564BF475-5BD3-4040-BCD5-B23C981DF9BE}"/>
              </a:ext>
            </a:extLst>
          </p:cNvPr>
          <p:cNvCxnSpPr/>
          <p:nvPr/>
        </p:nvCxnSpPr>
        <p:spPr>
          <a:xfrm>
            <a:off x="6080289" y="1400174"/>
            <a:ext cx="0" cy="405765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4AA600F3-E643-453C-8984-796E57DCA3EE}"/>
              </a:ext>
            </a:extLst>
          </p:cNvPr>
          <p:cNvSpPr txBox="1"/>
          <p:nvPr/>
        </p:nvSpPr>
        <p:spPr>
          <a:xfrm>
            <a:off x="6358061" y="4176009"/>
            <a:ext cx="5489837" cy="1569660"/>
          </a:xfrm>
          <a:prstGeom prst="rect">
            <a:avLst/>
          </a:prstGeom>
          <a:noFill/>
        </p:spPr>
        <p:txBody>
          <a:bodyPr wrap="none" rtlCol="0">
            <a:spAutoFit/>
          </a:bodyPr>
          <a:lstStyle/>
          <a:p>
            <a:pPr algn="ctr"/>
            <a:r>
              <a:rPr lang="en-US" sz="4000" dirty="0">
                <a:solidFill>
                  <a:srgbClr val="01567B"/>
                </a:solidFill>
              </a:rPr>
              <a:t>Teaching with Purpose:</a:t>
            </a:r>
          </a:p>
          <a:p>
            <a:pPr algn="ctr"/>
            <a:r>
              <a:rPr lang="en-US" sz="2800" dirty="0">
                <a:solidFill>
                  <a:srgbClr val="01567B"/>
                </a:solidFill>
              </a:rPr>
              <a:t>Engaging Your Group in Discipleship-</a:t>
            </a:r>
          </a:p>
          <a:p>
            <a:pPr algn="ctr"/>
            <a:r>
              <a:rPr lang="en-US" sz="2800" dirty="0">
                <a:solidFill>
                  <a:srgbClr val="01567B"/>
                </a:solidFill>
              </a:rPr>
              <a:t>Focused Bible Study</a:t>
            </a:r>
          </a:p>
        </p:txBody>
      </p:sp>
      <p:cxnSp>
        <p:nvCxnSpPr>
          <p:cNvPr id="7" name="Straight Connector 6">
            <a:extLst>
              <a:ext uri="{FF2B5EF4-FFF2-40B4-BE49-F238E27FC236}">
                <a16:creationId xmlns:a16="http://schemas.microsoft.com/office/drawing/2014/main" id="{741E47DF-3B3A-405B-889D-BC6BEC5B1AE0}"/>
              </a:ext>
            </a:extLst>
          </p:cNvPr>
          <p:cNvCxnSpPr>
            <a:cxnSpLocks/>
          </p:cNvCxnSpPr>
          <p:nvPr/>
        </p:nvCxnSpPr>
        <p:spPr>
          <a:xfrm>
            <a:off x="6937610" y="4070499"/>
            <a:ext cx="4317820" cy="0"/>
          </a:xfrm>
          <a:prstGeom prst="line">
            <a:avLst/>
          </a:prstGeom>
          <a:ln>
            <a:solidFill>
              <a:srgbClr val="0156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353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1357</TotalTime>
  <Words>2156</Words>
  <Application>Microsoft Office PowerPoint</Application>
  <PresentationFormat>Widescreen</PresentationFormat>
  <Paragraphs>175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Noteworthy Bold</vt:lpstr>
      <vt:lpstr>Office Theme</vt:lpstr>
      <vt:lpstr>PowerPoint Presentation</vt:lpstr>
      <vt:lpstr>Today</vt:lpstr>
      <vt:lpstr>3 Steps to Focus</vt:lpstr>
      <vt:lpstr>4 Practices of  Study &amp; Interpretation</vt:lpstr>
      <vt:lpstr>5 Principles to Engage</vt:lpstr>
      <vt:lpstr>1 Reason to Teach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Adams</dc:creator>
  <cp:lastModifiedBy>Nicole Gaviria</cp:lastModifiedBy>
  <cp:revision>10</cp:revision>
  <dcterms:created xsi:type="dcterms:W3CDTF">2021-09-02T13:26:33Z</dcterms:created>
  <dcterms:modified xsi:type="dcterms:W3CDTF">2023-08-07T20:10:41Z</dcterms:modified>
</cp:coreProperties>
</file>