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Amatic SC"/>
      <p:regular r:id="rId45"/>
      <p:bold r:id="rId46"/>
    </p:embeddedFont>
    <p:embeddedFont>
      <p:font typeface="Lato"/>
      <p:regular r:id="rId47"/>
      <p:bold r:id="rId48"/>
      <p:italic r:id="rId49"/>
      <p:boldItalic r:id="rId50"/>
    </p:embeddedFont>
    <p:embeddedFont>
      <p:font typeface="Source Code Pro"/>
      <p:regular r:id="rId51"/>
      <p:bold r:id="rId52"/>
      <p:italic r:id="rId53"/>
      <p:boldItalic r:id="rId54"/>
    </p:embeddedFont>
    <p:embeddedFont>
      <p:font typeface="Quattrocento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9" roundtripDataSignature="AMtx7mhUOtFuL4vki/8OBmsdXd2xPH1w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maticSC-bold.fntdata"/><Relationship Id="rId45"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CodePro-regular.fntdata"/><Relationship Id="rId50" Type="http://schemas.openxmlformats.org/officeDocument/2006/relationships/font" Target="fonts/Lato-boldItalic.fntdata"/><Relationship Id="rId53" Type="http://schemas.openxmlformats.org/officeDocument/2006/relationships/font" Target="fonts/SourceCodePro-italic.fntdata"/><Relationship Id="rId52" Type="http://schemas.openxmlformats.org/officeDocument/2006/relationships/font" Target="fonts/SourceCodePro-bold.fntdata"/><Relationship Id="rId11" Type="http://schemas.openxmlformats.org/officeDocument/2006/relationships/slide" Target="slides/slide6.xml"/><Relationship Id="rId55" Type="http://schemas.openxmlformats.org/officeDocument/2006/relationships/font" Target="fonts/QuattrocentoSans-regular.fntdata"/><Relationship Id="rId10" Type="http://schemas.openxmlformats.org/officeDocument/2006/relationships/slide" Target="slides/slide5.xml"/><Relationship Id="rId54" Type="http://schemas.openxmlformats.org/officeDocument/2006/relationships/font" Target="fonts/SourceCodePro-boldItalic.fntdata"/><Relationship Id="rId13" Type="http://schemas.openxmlformats.org/officeDocument/2006/relationships/slide" Target="slides/slide8.xml"/><Relationship Id="rId57" Type="http://schemas.openxmlformats.org/officeDocument/2006/relationships/font" Target="fonts/QuattrocentoSans-italic.fntdata"/><Relationship Id="rId12" Type="http://schemas.openxmlformats.org/officeDocument/2006/relationships/slide" Target="slides/slide7.xml"/><Relationship Id="rId56" Type="http://schemas.openxmlformats.org/officeDocument/2006/relationships/font" Target="fonts/QuattrocentoSans-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Quattrocento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ations.aap.org/pediatrics/article/138/5/e20162591/60503/Media-and-Young-Mind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Scripture Verses </a:t>
            </a:r>
            <a:r>
              <a:rPr b="1" lang="en-US">
                <a:solidFill>
                  <a:srgbClr val="980000"/>
                </a:solidFill>
              </a:rPr>
              <a:t>(Slide #10)</a:t>
            </a:r>
            <a:endParaRPr b="1">
              <a:solidFill>
                <a:srgbClr val="980000"/>
              </a:solidFill>
            </a:endParaRPr>
          </a:p>
          <a:p>
            <a:pPr indent="0" lvl="0" marL="0" rtl="0" algn="l">
              <a:lnSpc>
                <a:spcPct val="100000"/>
              </a:lnSpc>
              <a:spcBef>
                <a:spcPts val="0"/>
              </a:spcBef>
              <a:spcAft>
                <a:spcPts val="0"/>
              </a:spcAft>
              <a:buSzPts val="1100"/>
              <a:buNone/>
            </a:pPr>
            <a:r>
              <a:rPr lang="en-US">
                <a:solidFill>
                  <a:schemeClr val="dk1"/>
                </a:solidFill>
              </a:rPr>
              <a:t>Can you think of a specific story in the Bible related to children and salvation? (</a:t>
            </a:r>
            <a:r>
              <a:rPr i="1" lang="en-US">
                <a:solidFill>
                  <a:schemeClr val="dk1"/>
                </a:solidFill>
              </a:rPr>
              <a:t>Allow for responses.)</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What does the Bible say about leading children to Christ?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	</a:t>
            </a:r>
            <a:r>
              <a:rPr lang="en-US">
                <a:solidFill>
                  <a:schemeClr val="dk1"/>
                </a:solidFill>
              </a:rPr>
              <a:t>II Samuel 12:22-23:  David’s infant child.  “I will go to him, but he will not return to me.”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I Samuel 3:7:  Samuel did not yet know the Lord, meaning that there was a point in time when God’s Word would be revealed to him.</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Matthew 18:14:  God does not want any of the little ones to perish.</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Matthew 19:14:  “Let the children come to me and do not hinder them…”  Jesus placed a high priority on children.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US">
                <a:solidFill>
                  <a:schemeClr val="dk1"/>
                </a:solidFill>
              </a:rPr>
              <a:t>Don’t you love that?  He could have definitely been a Children’s Pastor!!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We need to be committed and ready to share the Gospel with children at any time. In fact, we are building a foundation of faith that they will carry for a lifetime.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Spiritual Characteristics of Preschoolers &amp; Children by Lifeway </a:t>
            </a:r>
            <a:r>
              <a:rPr b="1" lang="en-US">
                <a:solidFill>
                  <a:srgbClr val="980000"/>
                </a:solidFill>
              </a:rPr>
              <a:t>(Slide #11)</a:t>
            </a:r>
            <a:endParaRPr b="1">
              <a:solidFill>
                <a:srgbClr val="980000"/>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Infants/Babies </a:t>
            </a:r>
            <a:r>
              <a:rPr b="1" lang="en-US">
                <a:solidFill>
                  <a:srgbClr val="980000"/>
                </a:solidFill>
              </a:rPr>
              <a:t>(Slide #12)</a:t>
            </a:r>
            <a:endParaRPr b="1">
              <a:solidFill>
                <a:srgbClr val="980000"/>
              </a:solidFill>
            </a:endParaRPr>
          </a:p>
          <a:p>
            <a:pPr indent="-298450" lvl="0" marL="457200" rtl="0" algn="l">
              <a:lnSpc>
                <a:spcPct val="100000"/>
              </a:lnSpc>
              <a:spcBef>
                <a:spcPts val="0"/>
              </a:spcBef>
              <a:spcAft>
                <a:spcPts val="0"/>
              </a:spcAft>
              <a:buSzPts val="1100"/>
              <a:buChar char="●"/>
            </a:pPr>
            <a:r>
              <a:rPr lang="en-US"/>
              <a:t>God’s design for spiritual growth begins at birth (Deut. 6:4-7).</a:t>
            </a:r>
            <a:endParaRPr/>
          </a:p>
          <a:p>
            <a:pPr indent="-298450" lvl="0" marL="457200" rtl="0" algn="l">
              <a:lnSpc>
                <a:spcPct val="100000"/>
              </a:lnSpc>
              <a:spcBef>
                <a:spcPts val="0"/>
              </a:spcBef>
              <a:spcAft>
                <a:spcPts val="0"/>
              </a:spcAft>
              <a:buSzPts val="1100"/>
              <a:buChar char="●"/>
            </a:pPr>
            <a:r>
              <a:rPr lang="en-US"/>
              <a:t>We must start building a foundation of faith from infancy.</a:t>
            </a:r>
            <a:endParaRPr/>
          </a:p>
          <a:p>
            <a:pPr indent="-298450" lvl="0" marL="457200" rtl="0" algn="l">
              <a:lnSpc>
                <a:spcPct val="100000"/>
              </a:lnSpc>
              <a:spcBef>
                <a:spcPts val="0"/>
              </a:spcBef>
              <a:spcAft>
                <a:spcPts val="0"/>
              </a:spcAft>
              <a:buSzPts val="1100"/>
              <a:buChar char="●"/>
            </a:pPr>
            <a:r>
              <a:rPr lang="en-US"/>
              <a:t>We are more than babysitters, we are building a faith foundation from the time a child is born.</a:t>
            </a:r>
            <a:endParaRPr/>
          </a:p>
          <a:p>
            <a:pPr indent="-298450" lvl="0" marL="457200" rtl="0" algn="l">
              <a:lnSpc>
                <a:spcPct val="100000"/>
              </a:lnSpc>
              <a:spcBef>
                <a:spcPts val="0"/>
              </a:spcBef>
              <a:spcAft>
                <a:spcPts val="0"/>
              </a:spcAft>
              <a:buSzPts val="1100"/>
              <a:buChar char="●"/>
            </a:pPr>
            <a:r>
              <a:rPr lang="en-US"/>
              <a:t>Babies must first develop a sense of trust in those that provide care. The tenderness we show when we rock them, when we care for their needs, and when we respond to their cries, all communicate God’s love.</a:t>
            </a:r>
            <a:endParaRPr/>
          </a:p>
          <a:p>
            <a:pPr indent="-298450" lvl="0" marL="457200" rtl="0" algn="l">
              <a:lnSpc>
                <a:spcPct val="100000"/>
              </a:lnSpc>
              <a:spcBef>
                <a:spcPts val="0"/>
              </a:spcBef>
              <a:spcAft>
                <a:spcPts val="0"/>
              </a:spcAft>
              <a:buSzPts val="1100"/>
              <a:buChar char="●"/>
            </a:pPr>
            <a:r>
              <a:rPr lang="en-US"/>
              <a:t>We need to be speaking God’s name, singing worship songs, and telling babies that God loves them.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One Year Olds </a:t>
            </a:r>
            <a:r>
              <a:rPr b="1" lang="en-US">
                <a:solidFill>
                  <a:srgbClr val="980000"/>
                </a:solidFill>
              </a:rPr>
              <a:t>(Slide #13)</a:t>
            </a:r>
            <a:endParaRPr b="1">
              <a:solidFill>
                <a:srgbClr val="980000"/>
              </a:solidFill>
            </a:endParaRPr>
          </a:p>
          <a:p>
            <a:pPr indent="-298450" lvl="0" marL="457200" rtl="0" algn="l">
              <a:lnSpc>
                <a:spcPct val="100000"/>
              </a:lnSpc>
              <a:spcBef>
                <a:spcPts val="0"/>
              </a:spcBef>
              <a:spcAft>
                <a:spcPts val="0"/>
              </a:spcAft>
              <a:buSzPts val="1100"/>
              <a:buChar char="●"/>
            </a:pPr>
            <a:r>
              <a:rPr lang="en-US"/>
              <a:t>Building trust is key at this age.  How can a child learn to trust in a God they cannot see, if they can’t trust the adults they can see?</a:t>
            </a:r>
            <a:endParaRPr/>
          </a:p>
          <a:p>
            <a:pPr indent="-298450" lvl="0" marL="457200" rtl="0" algn="l">
              <a:lnSpc>
                <a:spcPct val="100000"/>
              </a:lnSpc>
              <a:spcBef>
                <a:spcPts val="0"/>
              </a:spcBef>
              <a:spcAft>
                <a:spcPts val="0"/>
              </a:spcAft>
              <a:buSzPts val="1100"/>
              <a:buChar char="●"/>
            </a:pPr>
            <a:r>
              <a:rPr lang="en-US"/>
              <a:t>According to Barna Research, a child begins to develop his/her worldview at age 15 months, and completes this by age 13!!</a:t>
            </a:r>
            <a:endParaRPr/>
          </a:p>
          <a:p>
            <a:pPr indent="-298450" lvl="0" marL="457200" rtl="0" algn="l">
              <a:lnSpc>
                <a:spcPct val="100000"/>
              </a:lnSpc>
              <a:spcBef>
                <a:spcPts val="0"/>
              </a:spcBef>
              <a:spcAft>
                <a:spcPts val="0"/>
              </a:spcAft>
              <a:buSzPts val="1100"/>
              <a:buChar char="●"/>
            </a:pPr>
            <a:r>
              <a:rPr lang="en-US"/>
              <a:t>Begin to learn that Jesus is my friend, that the Bible is a special book, and that God made people and everything in the world.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Two &amp; Three Year Olds </a:t>
            </a:r>
            <a:r>
              <a:rPr b="1" lang="en-US">
                <a:solidFill>
                  <a:srgbClr val="980000"/>
                </a:solidFill>
              </a:rPr>
              <a:t>(Slide #13)</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Language is being developed and children can sing and recite simple verses.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can say simple prayers and understand that God hears their prayers.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at this age are egocentric, but they are beginning to learn about good and bad.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Understand that Jesus loves them and is their friend.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It’s important to emphasize that stories in the Bible are true and that the Bible is a special book from God.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Make sure to always have the Bible with you when you teach Bible lessons. Even though children at this age cannot read, they can begin associating the Bible stories with God’s Word.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Four Year Olds </a:t>
            </a:r>
            <a:r>
              <a:rPr b="1" lang="en-US">
                <a:solidFill>
                  <a:srgbClr val="980000"/>
                </a:solidFill>
              </a:rPr>
              <a:t>(Slide #14)</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Begin to understand more about Jesus. That He loves them, that He was a real person, and that He did miracles and helped people.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at this age can understand that they are part of the church and can be helpers.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love repetition at this age and feel a sense of mastery when they can recite a verse or sing a Bible song.</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Pre-Kindergarten </a:t>
            </a:r>
            <a:r>
              <a:rPr b="1" lang="en-US">
                <a:solidFill>
                  <a:srgbClr val="980000"/>
                </a:solidFill>
              </a:rPr>
              <a:t>(Slide #16)</a:t>
            </a:r>
            <a:endParaRPr b="1">
              <a:solidFill>
                <a:srgbClr val="980000"/>
              </a:solidFill>
            </a:endParaRPr>
          </a:p>
          <a:p>
            <a:pPr indent="-298450" lvl="0" marL="457200" rtl="0" algn="l">
              <a:lnSpc>
                <a:spcPct val="100000"/>
              </a:lnSpc>
              <a:spcBef>
                <a:spcPts val="0"/>
              </a:spcBef>
              <a:spcAft>
                <a:spcPts val="0"/>
              </a:spcAft>
              <a:buSzPts val="1100"/>
              <a:buChar char="●"/>
            </a:pPr>
            <a:r>
              <a:rPr lang="en-US"/>
              <a:t>Children are naturally relational learners. They learn through relationships with the people they trust.</a:t>
            </a:r>
            <a:endParaRPr/>
          </a:p>
          <a:p>
            <a:pPr indent="-298450" lvl="0" marL="457200" rtl="0" algn="l">
              <a:lnSpc>
                <a:spcPct val="100000"/>
              </a:lnSpc>
              <a:spcBef>
                <a:spcPts val="0"/>
              </a:spcBef>
              <a:spcAft>
                <a:spcPts val="0"/>
              </a:spcAft>
              <a:buSzPts val="1100"/>
              <a:buChar char="●"/>
            </a:pPr>
            <a:r>
              <a:rPr lang="en-US"/>
              <a:t>Children love to learn through play. Make teaching as interactive as possible with multiple activities and opportunities for learning.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Kindergarteners </a:t>
            </a:r>
            <a:r>
              <a:rPr b="1" lang="en-US">
                <a:solidFill>
                  <a:srgbClr val="980000"/>
                </a:solidFill>
              </a:rPr>
              <a:t>(Slide #17)</a:t>
            </a:r>
            <a:endParaRPr b="1">
              <a:solidFill>
                <a:srgbClr val="980000"/>
              </a:solidFill>
            </a:endParaRPr>
          </a:p>
          <a:p>
            <a:pPr indent="-298450" lvl="0" marL="457200" rtl="0" algn="l">
              <a:lnSpc>
                <a:spcPct val="100000"/>
              </a:lnSpc>
              <a:spcBef>
                <a:spcPts val="0"/>
              </a:spcBef>
              <a:spcAft>
                <a:spcPts val="0"/>
              </a:spcAft>
              <a:buSzPts val="1100"/>
              <a:buChar char="●"/>
            </a:pPr>
            <a:r>
              <a:rPr lang="en-US"/>
              <a:t>Children at this age are beginning to enter school and are able to do things more independently.</a:t>
            </a:r>
            <a:endParaRPr/>
          </a:p>
          <a:p>
            <a:pPr indent="-298450" lvl="0" marL="457200" rtl="0" algn="l">
              <a:lnSpc>
                <a:spcPct val="100000"/>
              </a:lnSpc>
              <a:spcBef>
                <a:spcPts val="0"/>
              </a:spcBef>
              <a:spcAft>
                <a:spcPts val="0"/>
              </a:spcAft>
              <a:buSzPts val="1100"/>
              <a:buChar char="●"/>
            </a:pPr>
            <a:r>
              <a:rPr lang="en-US"/>
              <a:t>Relationships are still very important and want to feel loved and accepted by the adults in their lives.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1st &amp; 2nd Graders </a:t>
            </a:r>
            <a:r>
              <a:rPr b="1" lang="en-US">
                <a:solidFill>
                  <a:srgbClr val="980000"/>
                </a:solidFill>
              </a:rPr>
              <a:t>(Slide #18)</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begin to learn more about Jesus, how he lived on earth, died on the cross and rose from the dead.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The Holy Spirit is introduced as a helper. This is still an abstract concept that a child cannot fully understand until they are older.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are learning deeper truths about salvation.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They often develop an understanding of sin before they realize their need for a Savior.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3rd &amp; 4th Graders </a:t>
            </a:r>
            <a:r>
              <a:rPr b="1" lang="en-US">
                <a:solidFill>
                  <a:srgbClr val="980000"/>
                </a:solidFill>
              </a:rPr>
              <a:t>(Slide #19)</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Become more aware of their sinful nature.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Often begin to feel the need for a Savior.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Understand more clearly Jesus’ sacrifice on the cross and God’s plan for our salvation.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Introduction </a:t>
            </a:r>
            <a:r>
              <a:rPr b="1" lang="en-US">
                <a:solidFill>
                  <a:srgbClr val="980000"/>
                </a:solidFill>
              </a:rPr>
              <a:t>(Slide #2)</a:t>
            </a:r>
            <a:endParaRPr b="1">
              <a:solidFill>
                <a:srgbClr val="980000"/>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Introduce yourself here.  Tell what position you serve in at your church, how long you have been in ministry, your education and your family.  </a:t>
            </a:r>
            <a:r>
              <a:rPr i="1" lang="en-US">
                <a:solidFill>
                  <a:schemeClr val="dk1"/>
                </a:solidFill>
              </a:rPr>
              <a:t>Tell a personal story about the first time you served in children’s ministry as a volunteer.  Reflect back on how you felt called to serve and how you learned to teach children.  Be honest about your learning curve and try to relate to your group on a personal level.</a:t>
            </a:r>
            <a:endParaRPr i="1">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Here is the story I share: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 remember what it was like teaching my first class before I ever served on church staff.  I remember being a college student with a room full of 5th graders, ready to learn, but a teacher who was not sure where to start.  And I was a relatively new Christian too.  I was basically learning alongside my students.  Maybe you are feeling the same way?  Not to worry, I am here to help.  If I can learn, I know you can.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our session today, my goal is to give you some tools that I learned along the way to help you be as successful in your class as possible.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Preteens </a:t>
            </a:r>
            <a:r>
              <a:rPr b="1" lang="en-US">
                <a:solidFill>
                  <a:srgbClr val="980000"/>
                </a:solidFill>
              </a:rPr>
              <a:t>(Slide #20)</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A child’s worldview is complete by age 13.  Their moral development is complete by age 9.</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Preteens are interested in the “why” instead of the “what” of religious beliefs. Why is this important for my life?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Preteens are ready to go deeper and ask questions about faith so they can make faith their own.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Although children learn about God in age appropriate ways, the gospel message is the same for children as it is for adults.</a:t>
            </a:r>
            <a:endParaRPr/>
          </a:p>
          <a:p>
            <a:pPr indent="0" lvl="0" marL="0" rtl="0" algn="l">
              <a:lnSpc>
                <a:spcPct val="100000"/>
              </a:lnSpc>
              <a:spcBef>
                <a:spcPts val="0"/>
              </a:spcBef>
              <a:spcAft>
                <a:spcPts val="0"/>
              </a:spcAft>
              <a:buSzPts val="1100"/>
              <a:buNone/>
            </a:pPr>
            <a:r>
              <a:rPr lang="en-US"/>
              <a:t>There is no “junior” gospel message.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Children Learn About God in Stages </a:t>
            </a:r>
            <a:r>
              <a:rPr b="1" lang="en-US">
                <a:solidFill>
                  <a:srgbClr val="980000"/>
                </a:solidFill>
              </a:rPr>
              <a:t>(Slide #22)</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“Salvation is the work of the Holy Spirit. Our role as God’s nurturers in this holy work is to prepare the way by teaching, modeling, guiding, and encouraging children in our care” (Haywood, p. 50).</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This is a process of learning the “bits &amp; pieces” that later develop into a “decision”.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first learn about Jesus as their friend in preschool, and then they grow into their understanding of Jesus as their Savior.  What elements about Jesus do they need to know?</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US">
                <a:solidFill>
                  <a:schemeClr val="dk1"/>
                </a:solidFill>
              </a:rPr>
              <a:t>Who is Jesus?  </a:t>
            </a:r>
            <a:endParaRPr>
              <a:solidFill>
                <a:schemeClr val="dk1"/>
              </a:solidFill>
            </a:endParaRPr>
          </a:p>
          <a:p>
            <a:pPr indent="0" lvl="0" marL="457200" rtl="0" algn="l">
              <a:lnSpc>
                <a:spcPct val="100000"/>
              </a:lnSpc>
              <a:spcBef>
                <a:spcPts val="0"/>
              </a:spcBef>
              <a:spcAft>
                <a:spcPts val="0"/>
              </a:spcAft>
              <a:buSzPts val="1100"/>
              <a:buNone/>
            </a:pPr>
            <a:r>
              <a:rPr lang="en-US">
                <a:solidFill>
                  <a:schemeClr val="dk1"/>
                </a:solidFill>
              </a:rPr>
              <a:t>He wasn’t just a good man or a prophet. He IS God!</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US">
                <a:solidFill>
                  <a:schemeClr val="dk1"/>
                </a:solidFill>
              </a:rPr>
              <a:t>What did Jesus do?  Most will say he died on the cross.  That’s not the end of the story.  He also rose from the grave and defeated death.  Why did Jesus come to earth?</a:t>
            </a:r>
            <a:endParaRPr>
              <a:solidFill>
                <a:schemeClr val="dk1"/>
              </a:solidFill>
            </a:endParaRPr>
          </a:p>
          <a:p>
            <a:pPr indent="0" lvl="0" marL="457200" rtl="0" algn="l">
              <a:lnSpc>
                <a:spcPct val="100000"/>
              </a:lnSpc>
              <a:spcBef>
                <a:spcPts val="0"/>
              </a:spcBef>
              <a:spcAft>
                <a:spcPts val="0"/>
              </a:spcAft>
              <a:buSzPts val="1100"/>
              <a:buNone/>
            </a:pPr>
            <a:r>
              <a:rPr lang="en-US">
                <a:solidFill>
                  <a:schemeClr val="dk1"/>
                </a:solidFill>
              </a:rPr>
              <a:t>It’s important that children understand that the Jesus who was born in the manger was the same Jesus that grew up and died on the cross.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US">
                <a:solidFill>
                  <a:schemeClr val="dk1"/>
                </a:solidFill>
              </a:rPr>
              <a:t>Here is a story I share about my own child:</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When my son, Kaden, was little, he asked me when God was born.  I said that God was never “born” and that He has always existed.  God has no beginning or end.  He then said, “Well then what about when He died on the cross?”  </a:t>
            </a:r>
            <a:r>
              <a:rPr i="1" lang="en-US">
                <a:solidFill>
                  <a:schemeClr val="dk1"/>
                </a:solidFill>
              </a:rPr>
              <a:t>To him, “dying” was an ending.</a:t>
            </a:r>
            <a:r>
              <a:rPr lang="en-US">
                <a:solidFill>
                  <a:schemeClr val="dk1"/>
                </a:solidFill>
              </a:rPr>
              <a:t>  I had to explain that that wasn’t the end for Jesus and that He rose again and now lives in Heaven.  Very interesting comment from a 6-year old.  He was getting the “bits and pieces” of his faith.</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US">
                <a:solidFill>
                  <a:schemeClr val="dk1"/>
                </a:solidFill>
              </a:rPr>
              <a:t>What is sin?  </a:t>
            </a:r>
            <a:endParaRPr>
              <a:solidFill>
                <a:schemeClr val="dk1"/>
              </a:solidFill>
            </a:endParaRPr>
          </a:p>
          <a:p>
            <a:pPr indent="0" lvl="0" marL="457200" rtl="0" algn="l">
              <a:lnSpc>
                <a:spcPct val="100000"/>
              </a:lnSpc>
              <a:spcBef>
                <a:spcPts val="0"/>
              </a:spcBef>
              <a:spcAft>
                <a:spcPts val="0"/>
              </a:spcAft>
              <a:buSzPts val="1100"/>
              <a:buNone/>
            </a:pPr>
            <a:r>
              <a:rPr lang="en-US">
                <a:solidFill>
                  <a:schemeClr val="dk1"/>
                </a:solidFill>
              </a:rPr>
              <a:t>Children can often identify what sin is (hitting their sister, disobeying their parents, etc); however, they have to grow in their understanding that they are a sinner in need of a Savior. This is the work of the Holy Spirit in their lives as they fall under conviction.</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US">
                <a:solidFill>
                  <a:schemeClr val="dk1"/>
                </a:solidFill>
              </a:rPr>
              <a:t>Why should I become a Christian?  The Bible teaches us that God’s desire is for us all to know Him personally.</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US">
                <a:solidFill>
                  <a:schemeClr val="dk1"/>
                </a:solidFill>
              </a:rPr>
              <a:t>How can I accept Jesus as my Savior?  Once you are comfortable that the child understands, then it is appropriate to lead them in the prayer. Be careful to allow room for the Holy Spirit to work in their lives and not feel pressured to make a decision.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US">
                <a:solidFill>
                  <a:schemeClr val="dk1"/>
                </a:solidFill>
              </a:rPr>
              <a:t>Be careful and wise with their understanding!  </a:t>
            </a:r>
            <a:r>
              <a:rPr b="1" i="1" lang="en-US">
                <a:solidFill>
                  <a:schemeClr val="dk1"/>
                </a:solidFill>
              </a:rPr>
              <a:t>It is possible for a child to know what sin is and know that Jesus died on the cross, but have no conviction of their own sin.</a:t>
            </a:r>
            <a:r>
              <a:rPr lang="en-US">
                <a:solidFill>
                  <a:schemeClr val="dk1"/>
                </a:solidFill>
              </a:rPr>
              <a:t>  If they do not understand their need for a Savior, they may need more time before making a profession.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Be Careful with Your Words: Children are Literal Thinkers </a:t>
            </a:r>
            <a:r>
              <a:rPr b="1" lang="en-US">
                <a:solidFill>
                  <a:srgbClr val="980000"/>
                </a:solidFill>
              </a:rPr>
              <a:t>(Slide #23)</a:t>
            </a:r>
            <a:endParaRPr b="1">
              <a:solidFill>
                <a:srgbClr val="980000"/>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The vocabulary we use to share with a child should be child friendly.  “</a:t>
            </a:r>
            <a:r>
              <a:rPr i="1" lang="en-US">
                <a:solidFill>
                  <a:schemeClr val="dk1"/>
                </a:solidFill>
              </a:rPr>
              <a:t>Have you been washed by the blood of the lamb?” </a:t>
            </a:r>
            <a:r>
              <a:rPr lang="en-US">
                <a:solidFill>
                  <a:schemeClr val="dk1"/>
                </a:solidFill>
              </a:rPr>
              <a:t>means nothing to a young child.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At camp one year, I heard a child say, “I want my sins washed away.”  He was a 5</a:t>
            </a:r>
            <a:r>
              <a:rPr baseline="30000" lang="en-US">
                <a:solidFill>
                  <a:schemeClr val="dk1"/>
                </a:solidFill>
              </a:rPr>
              <a:t>th</a:t>
            </a:r>
            <a:r>
              <a:rPr lang="en-US">
                <a:solidFill>
                  <a:schemeClr val="dk1"/>
                </a:solidFill>
              </a:rPr>
              <a:t> grader and was repeating what he heard the pastor say.  I made sure to take time to explain what that meant and confirm his understanding before we prayed together.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Never assume that a child understands “church talk” about becoming a Christian.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Some of our phrases can be confusing or even scary for a child.</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US">
                <a:solidFill>
                  <a:schemeClr val="dk1"/>
                </a:solidFill>
              </a:rPr>
              <a:t>“give your heart to Jesus” – How does this happen? Surgery?</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US">
                <a:solidFill>
                  <a:schemeClr val="dk1"/>
                </a:solidFill>
              </a:rPr>
              <a:t>“invite Jesus into your heart” – how does He get there?</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US">
                <a:solidFill>
                  <a:schemeClr val="dk1"/>
                </a:solidFill>
              </a:rPr>
              <a:t>“washed in the blood of Jesus” – real blood?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Consider saying, “Would you like for Jesus to be the “boss” of your life?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We need to use concrete, literal words.  They are concrete thinkers.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think like children, not like adults.” ~ Diane Lane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visualize everything you say and they can only relate to their own life experiences.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Avoid symbolic language.  We understand it and it is meaningful to us, but children are literal thinkers.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b="1" lang="en-US">
                <a:solidFill>
                  <a:schemeClr val="dk1"/>
                </a:solidFill>
              </a:rPr>
              <a:t>Read a portion of “A Chocolate Moose for Dinner” by Fred Gwynne - only a few pages, to demonstrate how our words or phrases can be confusing for a child.</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Ask Open Ended Questions </a:t>
            </a:r>
            <a:r>
              <a:rPr b="1" lang="en-US">
                <a:solidFill>
                  <a:srgbClr val="980000"/>
                </a:solidFill>
              </a:rPr>
              <a:t>(Slide #24)</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Children can usually tell by the inflection in your voice how they should answer a “yes” or “no” question.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Don’t be afraid to challenge their understanding.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What have you heard today that makes you want to become a Christian?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What do you think the Bible teaches that someone must understand and do before he gets baptized?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When a child keeps asking questions that is usually a significant signal that conviction of sin has taken place.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Remain Conversational </a:t>
            </a:r>
            <a:r>
              <a:rPr b="1" lang="en-US">
                <a:solidFill>
                  <a:srgbClr val="980000"/>
                </a:solidFill>
              </a:rPr>
              <a:t>(Slide #25)</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Engage the child in conversation.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This may only be a time when you plant seeds or it may be the time that you harvest.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i="1" lang="en-US">
                <a:solidFill>
                  <a:schemeClr val="dk1"/>
                </a:solidFill>
              </a:rPr>
              <a:t>Allow the Holy Spirit to work in their heart without forcing them into a commitment they are not ready for.</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Don’t just ask “yes” or “no” questions.  They want to please you as their parent or leader, but our job is to determine where they are spiritually and if they are ready to make the decision to follow Christ.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Avoid giving more information than a child asks for or needs.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You don’t want to feed their responses and unknowingly force them into a decision they are not ready for.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Don’t Jump to Conclusions or Pressure a Child into a Decision </a:t>
            </a:r>
            <a:r>
              <a:rPr b="1" lang="en-US">
                <a:solidFill>
                  <a:srgbClr val="980000"/>
                </a:solidFill>
              </a:rPr>
              <a:t>(Slide #26)</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Just because a child says, “I want to be baptized” doesn’t mean they are feeling convicted of their sin and realize their need for a Savior.</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They may want to be just like their friend who was recently baptized.</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Maybe they were at VBS or camp and felt the emotional experience.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Be very careful to counsel and ask these questions.  It’s okay to say, </a:t>
            </a:r>
            <a:r>
              <a:rPr i="1" lang="en-US">
                <a:solidFill>
                  <a:schemeClr val="dk1"/>
                </a:solidFill>
              </a:rPr>
              <a:t>“Let’s pray about your understanding and knowledge.” </a:t>
            </a:r>
            <a:r>
              <a:rPr lang="en-US">
                <a:solidFill>
                  <a:schemeClr val="dk1"/>
                </a:solidFill>
              </a:rPr>
              <a:t> You have understood some very important things today.”</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We need to allow the Holy Spirit to work in their individual lives and not rely on mechanical approaches to becoming a Christian.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Be Okay with the Silence </a:t>
            </a:r>
            <a:r>
              <a:rPr b="1" lang="en-US">
                <a:solidFill>
                  <a:srgbClr val="980000"/>
                </a:solidFill>
              </a:rPr>
              <a:t>(Slide #27)</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Sometimes we are uncomfortable with silence.  So much so that we tend to rush to words instead of giving the other person time to think.</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We should wait for a child to respond to a question if they do not respond immediately.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Educators say that 20 seconds is not too long to wait for a child to answer.</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Instead of giving a child the answer, consider rephrasing the question so the child can understand what is being asked.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Every Child Deserves Personal Counseling </a:t>
            </a:r>
            <a:r>
              <a:rPr b="1" lang="en-US">
                <a:solidFill>
                  <a:srgbClr val="980000"/>
                </a:solidFill>
              </a:rPr>
              <a:t>(Slide #28)</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Becoming a Christian is the most important decision that anyone can make and  should be done individually and not as a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The danger in a group setting is that there is always one child who will be the most verbal.</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Then the other children will readily agree with the verbal child and the teacher/minister may never know what each child really knows or understands.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This doesn’t mean the Gospel cannot be presented and an invitation offered to a group. It’s the counseling that needs to be individual.</a:t>
            </a:r>
            <a:endParaRPr b="1"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Distinguish Between Accepting Christ &amp; Baptism </a:t>
            </a:r>
            <a:r>
              <a:rPr b="1" lang="en-US">
                <a:solidFill>
                  <a:srgbClr val="980000"/>
                </a:solidFill>
              </a:rPr>
              <a:t>(Slide #29)</a:t>
            </a:r>
            <a:endParaRPr b="1" sz="1300">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What are the differences?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This is the chronology of becoming a Christian.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You become a Christian first when you accept Christ into your life.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We follow through with baptism, as a symbol of what has already taken place in our heart.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It’s interesting…when you ask many adults, “Are you a Christian?”, they will say, “Yes, I’ve been baptized.”  These are two different steps. We must become a Christian first, then become baptized. They cannot happen in reverse order.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Icebreaker </a:t>
            </a:r>
            <a:r>
              <a:rPr b="1" lang="en-US">
                <a:solidFill>
                  <a:srgbClr val="980000"/>
                </a:solidFill>
              </a:rPr>
              <a:t>(Slide #3) (If time permits.)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rPr lang="en-US">
                <a:solidFill>
                  <a:schemeClr val="dk1"/>
                </a:solidFill>
              </a:rPr>
              <a:t>We live in an “instant society”.  Everyone wants things immediately and without hesitation.  Can you name a few things that we want instantly and conveniently? (ie, curbside grocery service, instant access to the internet, Door Dash, fast food,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Consider our eating and the fast food industry.  This week I read a survey from 2021 that detailed which fast food chain restaurant was the fastest.  Any guesses?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#1 Taco Bell – 4:28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#2 KFC – 4:32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#3 Carl’s Jr. – 4:46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#4 Dunkin’ Donuts – 4:55 minutes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Surprisingly Chick-fil-A was ranked #10th at 9:01 minutes.  I would have thought they were first.  They always seem so efficient with their drive thru lines, and always have such a pleasant “My Pleasure” response.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The truth is, we live in an instant society.  We want things, and </a:t>
            </a:r>
            <a:r>
              <a:rPr lang="en-US" u="sng">
                <a:solidFill>
                  <a:schemeClr val="dk1"/>
                </a:solidFill>
              </a:rPr>
              <a:t>we want it now!</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So, what’s the hurry?  Do you find yourself in a hurry sometimes?  All the time?  It seems the more I get done, the more I need to do.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There are just some things we cannot rush.  The truth is we cannot rush the conversion process of a child or even an adult for that matter.</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Utilize this portion of the presentation if time permits. This will give an overview of Gen Alpha and the distinctives of their generation.</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US">
                <a:solidFill>
                  <a:schemeClr val="dk1"/>
                </a:solidFill>
              </a:rPr>
              <a:t>Characteristics of Generation Alpha </a:t>
            </a:r>
            <a:r>
              <a:rPr b="1" lang="en-US">
                <a:solidFill>
                  <a:srgbClr val="980000"/>
                </a:solidFill>
              </a:rPr>
              <a:t>(Slide #30)</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According to the 2010 Kaiser Family report, children are spending more time connected to their devices than any other activity. This equates to “more than seven and a half hours a day, seven days a week.” (</a:t>
            </a:r>
            <a:r>
              <a:rPr i="1" lang="en-US" sz="1200">
                <a:solidFill>
                  <a:schemeClr val="dk1"/>
                </a:solidFill>
              </a:rPr>
              <a:t>The Big Disconnect)</a:t>
            </a:r>
            <a:endParaRPr i="1" sz="1200">
              <a:solidFill>
                <a:schemeClr val="dk1"/>
              </a:solidFill>
            </a:endParaRPr>
          </a:p>
          <a:p>
            <a:pPr indent="-304800" lvl="1" marL="914400" rtl="0" algn="l">
              <a:lnSpc>
                <a:spcPct val="100000"/>
              </a:lnSpc>
              <a:spcBef>
                <a:spcPts val="0"/>
              </a:spcBef>
              <a:spcAft>
                <a:spcPts val="0"/>
              </a:spcAft>
              <a:buClr>
                <a:schemeClr val="dk1"/>
              </a:buClr>
              <a:buSzPts val="1200"/>
              <a:buChar char="○"/>
            </a:pPr>
            <a:r>
              <a:rPr lang="en-US" sz="1200">
                <a:solidFill>
                  <a:schemeClr val="dk1"/>
                </a:solidFill>
              </a:rPr>
              <a:t>They are known as the “glass generation” due to the excessive amounts of screentime.</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Gen Z is the most anxious generation that has ever lived, primarily due to the repercussions of increased media usage.</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We have moved from digital natives (Millennials/Gen Z) to digital addicts (Gen Alpha).</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Increased media usage has led to decreased empathy.  We are not interacting with each other. (</a:t>
            </a:r>
            <a:r>
              <a:rPr i="1" lang="en-US" sz="1200">
                <a:solidFill>
                  <a:schemeClr val="dk1"/>
                </a:solidFill>
              </a:rPr>
              <a:t>The Big Disconnect, 52).</a:t>
            </a:r>
            <a:endParaRPr i="1"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Children are relational learners.  They need interaction.  An electronic device is no substitute for human interaction.</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For optimal development, children need 4-6 hours of “unstructured” play each day (Mary Ann Bradberry, “Outside…A Whole New World” (lecture, Childhood and Family Ministry Summit, Truett Seminary, Waco, August 13-14, 2021).</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Obesity has more than tripled within the last 30 years (</a:t>
            </a:r>
            <a:r>
              <a:rPr i="1" lang="en-US" sz="1200">
                <a:solidFill>
                  <a:schemeClr val="dk1"/>
                </a:solidFill>
              </a:rPr>
              <a:t>The Big Disconnect, </a:t>
            </a:r>
            <a:r>
              <a:rPr lang="en-US" sz="1200">
                <a:solidFill>
                  <a:schemeClr val="dk1"/>
                </a:solidFill>
              </a:rPr>
              <a:t>53).</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Media is affecting childhood brain development. </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According to the Academy of Pediatrics, parents should minimize, if not eliminate technology use for children 2 and below and monitor this time closely for older children (American Academy of Pediatrics, “Media and Young Minds,” Volume 138, Issue 5, November 1, 2016, accessed March 13, 2022, </a:t>
            </a:r>
            <a:r>
              <a:rPr lang="en-US" sz="1200" u="sng">
                <a:solidFill>
                  <a:srgbClr val="0563C1"/>
                </a:solidFill>
                <a:hlinkClick r:id="rId2">
                  <a:extLst>
                    <a:ext uri="{A12FA001-AC4F-418D-AE19-62706E023703}">
                      <ahyp:hlinkClr val="tx"/>
                    </a:ext>
                  </a:extLst>
                </a:hlinkClick>
              </a:rPr>
              <a:t>https://publications.aap.org/pediatrics/article/138/5/e20162591/60503/Media-and-Young-Minds</a:t>
            </a:r>
            <a:r>
              <a:rPr lang="en-US" sz="1200">
                <a:solidFill>
                  <a:schemeClr val="dk1"/>
                </a:solidFill>
              </a:rPr>
              <a:t>)</a:t>
            </a:r>
            <a:endParaRPr sz="1200">
              <a:solidFill>
                <a:schemeClr val="dk1"/>
              </a:solidFill>
            </a:endParaRPr>
          </a:p>
          <a:p>
            <a:pPr indent="-317500" lvl="0" marL="457200" rtl="0" algn="l">
              <a:lnSpc>
                <a:spcPct val="100000"/>
              </a:lnSpc>
              <a:spcBef>
                <a:spcPts val="0"/>
              </a:spcBef>
              <a:spcAft>
                <a:spcPts val="0"/>
              </a:spcAft>
              <a:buClr>
                <a:schemeClr val="dk1"/>
              </a:buClr>
              <a:buSzPts val="1400"/>
              <a:buChar char="●"/>
            </a:pPr>
            <a:r>
              <a:rPr lang="en-US" sz="1200">
                <a:solidFill>
                  <a:schemeClr val="dk1"/>
                </a:solidFill>
              </a:rPr>
              <a:t>Studies have shown that the most critical period of development and learning for a child is between the ages of birth through five (</a:t>
            </a:r>
            <a:r>
              <a:rPr i="1" lang="en-US" sz="1200">
                <a:solidFill>
                  <a:schemeClr val="dk1"/>
                </a:solidFill>
              </a:rPr>
              <a:t>The Big Disconnect, </a:t>
            </a:r>
            <a:r>
              <a:rPr lang="en-US" sz="1200">
                <a:solidFill>
                  <a:schemeClr val="dk1"/>
                </a:solidFill>
              </a:rPr>
              <a:t>102).</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Ages and Stages is available in print (for a fee) or downloadable pdf for free.</a:t>
            </a:r>
            <a:endParaRPr/>
          </a:p>
          <a:p>
            <a:pPr indent="-298450" lvl="0" marL="457200" rtl="0" algn="l">
              <a:lnSpc>
                <a:spcPct val="100000"/>
              </a:lnSpc>
              <a:spcBef>
                <a:spcPts val="0"/>
              </a:spcBef>
              <a:spcAft>
                <a:spcPts val="0"/>
              </a:spcAft>
              <a:buSzPts val="1100"/>
              <a:buChar char="●"/>
            </a:pPr>
            <a:r>
              <a:rPr lang="en-US"/>
              <a:t>Kids Ministry 101 is available for free in digital format or print. You must register online.  You can also subscribe to Lifeway Kids’ podcast and blog for free.</a:t>
            </a:r>
            <a:endParaRPr/>
          </a:p>
          <a:p>
            <a:pPr indent="0" lvl="0" marL="0" rtl="0" algn="l">
              <a:lnSpc>
                <a:spcPct val="100000"/>
              </a:lnSpc>
              <a:spcBef>
                <a:spcPts val="0"/>
              </a:spcBef>
              <a:spcAft>
                <a:spcPts val="0"/>
              </a:spcAft>
              <a:buSzPts val="1100"/>
              <a:buNone/>
            </a:pPr>
            <a:r>
              <a:rPr lang="en-US"/>
              <a:t>	</a:t>
            </a:r>
            <a:r>
              <a:rPr lang="en-US" sz="1300">
                <a:solidFill>
                  <a:schemeClr val="dk1"/>
                </a:solidFill>
              </a:rPr>
              <a:t>https://kidsministry.lifeway.com/2016/12/12/free-resources-for-sharing-jesus-with-kids/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Interactive Activity </a:t>
            </a:r>
            <a:r>
              <a:rPr b="1" lang="en-US">
                <a:solidFill>
                  <a:srgbClr val="980000"/>
                </a:solidFill>
              </a:rPr>
              <a:t>(Slide #5)</a:t>
            </a:r>
            <a:endParaRPr b="1">
              <a:solidFill>
                <a:srgbClr val="980000"/>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Challenge the group to organize themselves in a line across the room. The goal is to put themselves in the order of the age in which they prayed to receive Christ as their Lord and Savior. They are not to speak to one another, but can use hand motions or gestures.</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87" name="Google Shape;87;p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Statistics on Conversion </a:t>
            </a:r>
            <a:r>
              <a:rPr b="1" lang="en-US">
                <a:solidFill>
                  <a:srgbClr val="980000"/>
                </a:solidFill>
              </a:rPr>
              <a:t>(Slide #6)</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According to Steve Parr &amp; Tom Crites, in </a:t>
            </a:r>
            <a:r>
              <a:rPr i="1" lang="en-US">
                <a:solidFill>
                  <a:schemeClr val="dk1"/>
                </a:solidFill>
              </a:rPr>
              <a:t>Why They Stay</a:t>
            </a:r>
            <a:r>
              <a:rPr lang="en-US">
                <a:solidFill>
                  <a:schemeClr val="dk1"/>
                </a:solidFill>
              </a:rPr>
              <a:t>, more than 50% of people who make a profession to follow Christ, will do so by the age of 13.  Did we find this statistic to be true in our earlier activity?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Parr &amp; Crites also state that the probability of a person accepting Christ in adulthood is 6%.</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If these statistics are true, then the role of children’s ministry is </a:t>
            </a:r>
            <a:r>
              <a:rPr b="1" lang="en-US">
                <a:solidFill>
                  <a:schemeClr val="dk1"/>
                </a:solidFill>
              </a:rPr>
              <a:t>imperative during the formative years</a:t>
            </a:r>
            <a:r>
              <a:rPr lang="en-US">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In today’s culture, parents have abdicated their role as spiritual leaders of the home and given it to the church.  The church was never meant to do this alone.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According to research, the #1 reason a young adult would stay in church is “family upbringing” (</a:t>
            </a:r>
            <a:r>
              <a:rPr i="1" lang="en-US">
                <a:solidFill>
                  <a:schemeClr val="dk1"/>
                </a:solidFill>
              </a:rPr>
              <a:t>Why They Stay</a:t>
            </a:r>
            <a:r>
              <a:rPr lang="en-US">
                <a:solidFill>
                  <a:schemeClr val="dk1"/>
                </a:solidFill>
              </a:rPr>
              <a:t>, 55).</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solidFill>
                  <a:schemeClr val="dk1"/>
                </a:solidFill>
              </a:rPr>
              <a:t>Plant Illustration </a:t>
            </a:r>
            <a:r>
              <a:rPr b="1" lang="en-US">
                <a:solidFill>
                  <a:srgbClr val="980000"/>
                </a:solidFill>
              </a:rPr>
              <a:t>(Slide #7)</a:t>
            </a:r>
            <a:endParaRPr b="1">
              <a:solidFill>
                <a:schemeClr val="dk1"/>
              </a:solidFill>
            </a:endParaRPr>
          </a:p>
          <a:p>
            <a:pPr indent="0" lvl="0" marL="0" rtl="0" algn="l">
              <a:lnSpc>
                <a:spcPct val="100000"/>
              </a:lnSpc>
              <a:spcBef>
                <a:spcPts val="0"/>
              </a:spcBef>
              <a:spcAft>
                <a:spcPts val="0"/>
              </a:spcAft>
              <a:buSzPts val="1100"/>
              <a:buNone/>
            </a:pPr>
            <a:r>
              <a:rPr lang="en-US">
                <a:solidFill>
                  <a:schemeClr val="dk1"/>
                </a:solidFill>
              </a:rPr>
              <a:t>Consider a plant.  </a:t>
            </a:r>
            <a:r>
              <a:rPr i="1" lang="en-US">
                <a:solidFill>
                  <a:schemeClr val="dk1"/>
                </a:solidFill>
              </a:rPr>
              <a:t>(If you have one as a prop you can bring, use that in this illustration.) </a:t>
            </a:r>
            <a:endParaRPr i="1">
              <a:solidFill>
                <a:schemeClr val="dk1"/>
              </a:solidFill>
            </a:endParaRPr>
          </a:p>
          <a:p>
            <a:pPr indent="0" lvl="0" marL="0" rtl="0" algn="l">
              <a:lnSpc>
                <a:spcPct val="100000"/>
              </a:lnSpc>
              <a:spcBef>
                <a:spcPts val="0"/>
              </a:spcBef>
              <a:spcAft>
                <a:spcPts val="0"/>
              </a:spcAft>
              <a:buSzPts val="1100"/>
              <a:buNone/>
            </a:pPr>
            <a:r>
              <a:rPr lang="en-US">
                <a:solidFill>
                  <a:schemeClr val="dk1"/>
                </a:solidFill>
              </a:rPr>
              <a:t>How many of you like to garden or grow plants? Maybe you have a flower or vegetable garden? What do you notice about growing plants? It takes time to grow.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It took time to plant the seeds, to water the soil, to till the soil, and then to harvest the fruit The same is true with the process of leading a child to Christ.  </a:t>
            </a:r>
            <a:r>
              <a:rPr b="1" lang="en-US">
                <a:solidFill>
                  <a:schemeClr val="dk1"/>
                </a:solidFill>
              </a:rPr>
              <a:t>It takes time and intentionality.</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i="1" lang="en-US">
                <a:solidFill>
                  <a:schemeClr val="dk1"/>
                </a:solidFill>
              </a:rPr>
              <a:t>According to Barna research, a child’s moral development is complete by age 9.</a:t>
            </a:r>
            <a:r>
              <a:rPr lang="en-US">
                <a:solidFill>
                  <a:schemeClr val="dk1"/>
                </a:solidFill>
              </a:rPr>
              <a:t>  Children can understand more than we think they can.  The process of conversion is different for everyone, and is something we should never rush a child into.</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The important thing we can do is to develop a trust relationship with these children.  It would be very difficult for a child to believe in and trust a God (whom he cannot see) if he can’t trust the significant adults in his life (that he can see)!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ABC’s of Becoming a Christian </a:t>
            </a:r>
            <a:r>
              <a:rPr b="1" lang="en-US">
                <a:solidFill>
                  <a:srgbClr val="980000"/>
                </a:solidFill>
              </a:rPr>
              <a:t>(Slide #8)</a:t>
            </a:r>
            <a:endParaRPr b="1">
              <a:solidFill>
                <a:srgbClr val="980000"/>
              </a:solidFill>
            </a:endParaRPr>
          </a:p>
          <a:p>
            <a:pPr indent="0" lvl="0" marL="0" rtl="0" algn="l">
              <a:lnSpc>
                <a:spcPct val="100000"/>
              </a:lnSpc>
              <a:spcBef>
                <a:spcPts val="0"/>
              </a:spcBef>
              <a:spcAft>
                <a:spcPts val="0"/>
              </a:spcAft>
              <a:buSzPts val="1100"/>
              <a:buNone/>
            </a:pPr>
            <a:r>
              <a:rPr lang="en-US">
                <a:solidFill>
                  <a:schemeClr val="dk1"/>
                </a:solidFill>
              </a:rPr>
              <a:t>A – Admit that you are a sinner.</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B – Believe that Jesus is God’s Son</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C – Confess Jesus as your Lord and Savior.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a:solidFill>
                  <a:schemeClr val="dk1"/>
                </a:solidFill>
              </a:rPr>
              <a:t>DEFG of Discipleship </a:t>
            </a:r>
            <a:r>
              <a:rPr b="1" lang="en-US">
                <a:solidFill>
                  <a:srgbClr val="980000"/>
                </a:solidFill>
              </a:rPr>
              <a:t>(Slide #9)</a:t>
            </a:r>
            <a:endParaRPr b="1">
              <a:solidFill>
                <a:srgbClr val="980000"/>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We could also expand this to include discipleship once someone becomes a follower of Christ.</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D.E.F.G.</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lang="en-US">
                <a:solidFill>
                  <a:schemeClr val="dk1"/>
                </a:solidFill>
              </a:rPr>
              <a:t>D</a:t>
            </a:r>
            <a:r>
              <a:rPr lang="en-US">
                <a:solidFill>
                  <a:schemeClr val="dk1"/>
                </a:solidFill>
              </a:rPr>
              <a:t>ecide</a:t>
            </a:r>
            <a:endParaRPr>
              <a:solidFill>
                <a:schemeClr val="dk1"/>
              </a:solidFill>
            </a:endParaRPr>
          </a:p>
          <a:p>
            <a:pPr indent="0" lvl="0" marL="0" rtl="0" algn="l">
              <a:lnSpc>
                <a:spcPct val="100000"/>
              </a:lnSpc>
              <a:spcBef>
                <a:spcPts val="0"/>
              </a:spcBef>
              <a:spcAft>
                <a:spcPts val="0"/>
              </a:spcAft>
              <a:buSzPts val="1100"/>
              <a:buNone/>
            </a:pPr>
            <a:r>
              <a:rPr b="1" lang="en-US">
                <a:solidFill>
                  <a:schemeClr val="dk1"/>
                </a:solidFill>
              </a:rPr>
              <a:t>E</a:t>
            </a:r>
            <a:r>
              <a:rPr lang="en-US">
                <a:solidFill>
                  <a:schemeClr val="dk1"/>
                </a:solidFill>
              </a:rPr>
              <a:t>veryday to</a:t>
            </a:r>
            <a:endParaRPr>
              <a:solidFill>
                <a:schemeClr val="dk1"/>
              </a:solidFill>
            </a:endParaRPr>
          </a:p>
          <a:p>
            <a:pPr indent="0" lvl="0" marL="0" rtl="0" algn="l">
              <a:lnSpc>
                <a:spcPct val="100000"/>
              </a:lnSpc>
              <a:spcBef>
                <a:spcPts val="0"/>
              </a:spcBef>
              <a:spcAft>
                <a:spcPts val="0"/>
              </a:spcAft>
              <a:buSzPts val="1100"/>
              <a:buNone/>
            </a:pPr>
            <a:r>
              <a:rPr b="1" lang="en-US">
                <a:solidFill>
                  <a:schemeClr val="dk1"/>
                </a:solidFill>
              </a:rPr>
              <a:t>F</a:t>
            </a:r>
            <a:r>
              <a:rPr lang="en-US">
                <a:solidFill>
                  <a:schemeClr val="dk1"/>
                </a:solidFill>
              </a:rPr>
              <a:t>ollow</a:t>
            </a:r>
            <a:endParaRPr>
              <a:solidFill>
                <a:schemeClr val="dk1"/>
              </a:solidFill>
            </a:endParaRPr>
          </a:p>
          <a:p>
            <a:pPr indent="0" lvl="0" marL="0" rtl="0" algn="l">
              <a:lnSpc>
                <a:spcPct val="100000"/>
              </a:lnSpc>
              <a:spcBef>
                <a:spcPts val="0"/>
              </a:spcBef>
              <a:spcAft>
                <a:spcPts val="0"/>
              </a:spcAft>
              <a:buSzPts val="1100"/>
              <a:buNone/>
            </a:pPr>
            <a:r>
              <a:rPr b="1" lang="en-US">
                <a:solidFill>
                  <a:schemeClr val="dk1"/>
                </a:solidFill>
              </a:rPr>
              <a:t>G</a:t>
            </a:r>
            <a:r>
              <a:rPr lang="en-US">
                <a:solidFill>
                  <a:schemeClr val="dk1"/>
                </a:solidFill>
              </a:rPr>
              <a:t>od</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43"/>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3"/>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 name="Google Shape;12;p43"/>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54"/>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52" name="Google Shape;52;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55"/>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5" name="Google Shape;55;p55"/>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56" name="Google Shape;56;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4"/>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6" name="Google Shape;16;p4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ersive palette Balancing Act">
  <p:cSld name="Immersive palette Balancing Act">
    <p:bg>
      <p:bgPr>
        <a:solidFill>
          <a:schemeClr val="accent5"/>
        </a:solidFill>
      </p:bgPr>
    </p:bg>
    <p:spTree>
      <p:nvGrpSpPr>
        <p:cNvPr id="18" name="Shape 18"/>
        <p:cNvGrpSpPr/>
        <p:nvPr/>
      </p:nvGrpSpPr>
      <p:grpSpPr>
        <a:xfrm>
          <a:off x="0" y="0"/>
          <a:ext cx="0" cy="0"/>
          <a:chOff x="0" y="0"/>
          <a:chExt cx="0" cy="0"/>
        </a:xfrm>
      </p:grpSpPr>
      <p:sp>
        <p:nvSpPr>
          <p:cNvPr id="19" name="Google Shape;19;p45"/>
          <p:cNvSpPr/>
          <p:nvPr/>
        </p:nvSpPr>
        <p:spPr>
          <a:xfrm>
            <a:off x="0" y="1800225"/>
            <a:ext cx="3200400" cy="3343200"/>
          </a:xfrm>
          <a:prstGeom prst="rect">
            <a:avLst/>
          </a:prstGeom>
          <a:solidFill>
            <a:srgbClr val="D2938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20" name="Google Shape;20;p45"/>
          <p:cNvSpPr txBox="1"/>
          <p:nvPr>
            <p:ph type="title"/>
          </p:nvPr>
        </p:nvSpPr>
        <p:spPr>
          <a:xfrm>
            <a:off x="342899" y="1049274"/>
            <a:ext cx="2714700" cy="658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2700"/>
              <a:buFont typeface="Quattrocento Sans"/>
              <a:buNone/>
              <a:defRPr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45"/>
          <p:cNvSpPr txBox="1"/>
          <p:nvPr>
            <p:ph idx="1" type="body"/>
          </p:nvPr>
        </p:nvSpPr>
        <p:spPr>
          <a:xfrm>
            <a:off x="342900" y="2084832"/>
            <a:ext cx="2599200" cy="2441400"/>
          </a:xfrm>
          <a:prstGeom prst="rect">
            <a:avLst/>
          </a:prstGeom>
          <a:noFill/>
          <a:ln>
            <a:noFill/>
          </a:ln>
        </p:spPr>
        <p:txBody>
          <a:bodyPr anchorCtr="0" anchor="t" bIns="34275" lIns="68575" spcFirstLastPara="1" rIns="68575" wrap="square" tIns="34275">
            <a:noAutofit/>
          </a:bodyPr>
          <a:lstStyle>
            <a:lvl1pPr indent="-228600" lvl="0" marL="457200" marR="0" algn="l">
              <a:lnSpc>
                <a:spcPct val="166666"/>
              </a:lnSpc>
              <a:spcBef>
                <a:spcPts val="0"/>
              </a:spcBef>
              <a:spcAft>
                <a:spcPts val="0"/>
              </a:spcAft>
              <a:buClr>
                <a:schemeClr val="lt1"/>
              </a:buClr>
              <a:buSzPts val="1400"/>
              <a:buFont typeface="Arial"/>
              <a:buNone/>
              <a:defRPr b="0" i="0" sz="1400" u="none" cap="none" strike="noStrike">
                <a:solidFill>
                  <a:schemeClr val="lt1"/>
                </a:solidFill>
                <a:latin typeface="Quattrocento Sans"/>
                <a:ea typeface="Quattrocento Sans"/>
                <a:cs typeface="Quattrocento Sans"/>
                <a:sym typeface="Quattrocento Sans"/>
              </a:defRPr>
            </a:lvl1pPr>
            <a:lvl2pPr indent="-228600" lvl="1" marL="9144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22" name="Google Shape;22;p45"/>
          <p:cNvSpPr/>
          <p:nvPr>
            <p:ph idx="2" type="pic"/>
          </p:nvPr>
        </p:nvSpPr>
        <p:spPr>
          <a:xfrm>
            <a:off x="3190875" y="0"/>
            <a:ext cx="5610300" cy="5143500"/>
          </a:xfrm>
          <a:prstGeom prst="rect">
            <a:avLst/>
          </a:prstGeom>
          <a:noFill/>
          <a:ln>
            <a:noFill/>
          </a:ln>
        </p:spPr>
      </p:sp>
      <p:sp>
        <p:nvSpPr>
          <p:cNvPr id="23" name="Google Shape;23;p45"/>
          <p:cNvSpPr/>
          <p:nvPr/>
        </p:nvSpPr>
        <p:spPr>
          <a:xfrm>
            <a:off x="8801100" y="3333750"/>
            <a:ext cx="342900" cy="1809600"/>
          </a:xfrm>
          <a:prstGeom prst="rect">
            <a:avLst/>
          </a:prstGeom>
          <a:solidFill>
            <a:srgbClr val="884C5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24" name="Google Shape;24;p45"/>
          <p:cNvSpPr/>
          <p:nvPr/>
        </p:nvSpPr>
        <p:spPr>
          <a:xfrm>
            <a:off x="8801100" y="0"/>
            <a:ext cx="342900" cy="3346800"/>
          </a:xfrm>
          <a:prstGeom prst="rect">
            <a:avLst/>
          </a:prstGeom>
          <a:solidFill>
            <a:srgbClr val="86A29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 name="Shape 25"/>
        <p:cNvGrpSpPr/>
        <p:nvPr/>
      </p:nvGrpSpPr>
      <p:grpSpPr>
        <a:xfrm>
          <a:off x="0" y="0"/>
          <a:ext cx="0" cy="0"/>
          <a:chOff x="0" y="0"/>
          <a:chExt cx="0" cy="0"/>
        </a:xfrm>
      </p:grpSpPr>
      <p:sp>
        <p:nvSpPr>
          <p:cNvPr id="26" name="Google Shape;26;p46"/>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 name="Google Shape;27;p46"/>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28" name="Google Shape;28;p46"/>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29" name="Google Shape;29;p46"/>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0" name="Google Shape;30;p4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31" name="Google Shape;3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2" name="Shape 32"/>
        <p:cNvGrpSpPr/>
        <p:nvPr/>
      </p:nvGrpSpPr>
      <p:grpSpPr>
        <a:xfrm>
          <a:off x="0" y="0"/>
          <a:ext cx="0" cy="0"/>
          <a:chOff x="0" y="0"/>
          <a:chExt cx="0" cy="0"/>
        </a:xfrm>
      </p:grpSpPr>
      <p:sp>
        <p:nvSpPr>
          <p:cNvPr id="33" name="Google Shape;33;p49"/>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4" name="Google Shape;3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5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7" name="Google Shape;37;p50"/>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50"/>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51"/>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42" name="Google Shape;4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5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45" name="Google Shape;45;p5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6" name="Google Shape;46;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47" name="Shape 47"/>
        <p:cNvGrpSpPr/>
        <p:nvPr/>
      </p:nvGrpSpPr>
      <p:grpSpPr>
        <a:xfrm>
          <a:off x="0" y="0"/>
          <a:ext cx="0" cy="0"/>
          <a:chOff x="0" y="0"/>
          <a:chExt cx="0" cy="0"/>
        </a:xfrm>
      </p:grpSpPr>
      <p:sp>
        <p:nvSpPr>
          <p:cNvPr id="48" name="Google Shape;48;p53"/>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49" name="Google Shape;49;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42"/>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9.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www.lifeway.com/agesandstages" TargetMode="External"/><Relationship Id="rId4" Type="http://schemas.openxmlformats.org/officeDocument/2006/relationships/image" Target="../media/image40.jpg"/><Relationship Id="rId5"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type="ctrTitle"/>
          </p:nvPr>
        </p:nvSpPr>
        <p:spPr>
          <a:xfrm>
            <a:off x="7500" y="0"/>
            <a:ext cx="4564500" cy="5143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sz="6900">
                <a:solidFill>
                  <a:srgbClr val="000000"/>
                </a:solidFill>
                <a:latin typeface="Amatic SC"/>
                <a:ea typeface="Amatic SC"/>
                <a:cs typeface="Amatic SC"/>
                <a:sym typeface="Amatic SC"/>
              </a:rPr>
              <a:t>¿QUÉ DICE LA BIBLIA SOBRE LOS NIÑOS Y LA SALVACIÓN? </a:t>
            </a:r>
            <a:endParaRPr sz="6900">
              <a:latin typeface="Amatic SC"/>
              <a:ea typeface="Amatic SC"/>
              <a:cs typeface="Amatic SC"/>
              <a:sym typeface="Amatic SC"/>
            </a:endParaRPr>
          </a:p>
        </p:txBody>
      </p:sp>
      <p:pic>
        <p:nvPicPr>
          <p:cNvPr id="132" name="Google Shape;132;p10"/>
          <p:cNvPicPr preferRelativeResize="0"/>
          <p:nvPr/>
        </p:nvPicPr>
        <p:blipFill rotWithShape="1">
          <a:blip r:embed="rId3">
            <a:alphaModFix/>
          </a:blip>
          <a:srcRect b="0" l="0" r="0" t="0"/>
          <a:stretch/>
        </p:blipFill>
        <p:spPr>
          <a:xfrm>
            <a:off x="4724400" y="109150"/>
            <a:ext cx="4267200" cy="3192526"/>
          </a:xfrm>
          <a:prstGeom prst="rect">
            <a:avLst/>
          </a:prstGeom>
          <a:noFill/>
          <a:ln cap="flat" cmpd="sng" w="9525">
            <a:solidFill>
              <a:schemeClr val="dk2"/>
            </a:solidFill>
            <a:prstDash val="solid"/>
            <a:round/>
            <a:headEnd len="sm" w="sm" type="none"/>
            <a:tailEnd len="sm" w="sm" type="none"/>
          </a:ln>
        </p:spPr>
      </p:pic>
      <p:sp>
        <p:nvSpPr>
          <p:cNvPr id="133" name="Google Shape;133;p10"/>
          <p:cNvSpPr txBox="1"/>
          <p:nvPr/>
        </p:nvSpPr>
        <p:spPr>
          <a:xfrm>
            <a:off x="4706925" y="3465375"/>
            <a:ext cx="4437000" cy="1539300"/>
          </a:xfrm>
          <a:prstGeom prst="rect">
            <a:avLst/>
          </a:prstGeom>
          <a:noFill/>
          <a:ln cap="flat" cmpd="sng" w="1143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omic Sans MS"/>
                <a:ea typeface="Comic Sans MS"/>
                <a:cs typeface="Comic Sans MS"/>
                <a:sym typeface="Comic Sans MS"/>
              </a:rPr>
              <a:t>2 Samuel 12:22-23</a:t>
            </a:r>
            <a:endParaRPr b="0" i="0" sz="22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omic Sans MS"/>
                <a:ea typeface="Comic Sans MS"/>
                <a:cs typeface="Comic Sans MS"/>
                <a:sym typeface="Comic Sans MS"/>
              </a:rPr>
              <a:t>1 Samuel 3:7</a:t>
            </a:r>
            <a:endParaRPr b="0" i="0" sz="22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omic Sans MS"/>
                <a:ea typeface="Comic Sans MS"/>
                <a:cs typeface="Comic Sans MS"/>
                <a:sym typeface="Comic Sans MS"/>
              </a:rPr>
              <a:t>Mateo 18:14</a:t>
            </a:r>
            <a:endParaRPr b="0" i="0" sz="22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omic Sans MS"/>
                <a:ea typeface="Comic Sans MS"/>
                <a:cs typeface="Comic Sans MS"/>
                <a:sym typeface="Comic Sans MS"/>
              </a:rPr>
              <a:t>Mateo 19:14</a:t>
            </a:r>
            <a:endParaRPr b="0" i="0" sz="22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ctrTitle"/>
          </p:nvPr>
        </p:nvSpPr>
        <p:spPr>
          <a:xfrm>
            <a:off x="311700" y="546900"/>
            <a:ext cx="8520600" cy="269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000"/>
              <a:buNone/>
            </a:pPr>
            <a:r>
              <a:rPr b="0" i="0" lang="en-US" sz="7500">
                <a:solidFill>
                  <a:srgbClr val="000000"/>
                </a:solidFill>
                <a:latin typeface="Amatic SC"/>
                <a:ea typeface="Amatic SC"/>
                <a:cs typeface="Amatic SC"/>
                <a:sym typeface="Amatic SC"/>
              </a:rPr>
              <a:t>CARACTERÍSTICAS ESPIRITUALES DE LOS NIÑOS EN EDAD PREESCOLAR Y DE LOS NIÑOS </a:t>
            </a:r>
            <a:endParaRPr sz="7500">
              <a:latin typeface="Amatic SC"/>
              <a:ea typeface="Amatic SC"/>
              <a:cs typeface="Amatic SC"/>
              <a:sym typeface="Amatic SC"/>
            </a:endParaRPr>
          </a:p>
        </p:txBody>
      </p:sp>
      <p:sp>
        <p:nvSpPr>
          <p:cNvPr id="139" name="Google Shape;139;p11"/>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fontScale="25000" lnSpcReduction="20000"/>
          </a:bodyPr>
          <a:lstStyle/>
          <a:p>
            <a:pPr indent="0" lvl="0" marL="0" rtl="0" algn="ctr">
              <a:lnSpc>
                <a:spcPct val="100000"/>
              </a:lnSpc>
              <a:spcBef>
                <a:spcPts val="0"/>
              </a:spcBef>
              <a:spcAft>
                <a:spcPts val="0"/>
              </a:spcAft>
              <a:buSzPts val="2100"/>
              <a:buNone/>
            </a:pPr>
            <a:r>
              <a:rPr b="0" lang="en-US"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US"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US"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US"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l">
              <a:lnSpc>
                <a:spcPct val="115000"/>
              </a:lnSpc>
              <a:spcBef>
                <a:spcPts val="1200"/>
              </a:spcBef>
              <a:spcAft>
                <a:spcPts val="0"/>
              </a:spcAft>
              <a:buSzPct val="127272"/>
              <a:buNone/>
            </a:pPr>
            <a:r>
              <a:rPr b="0" lang="en-US" sz="6600">
                <a:solidFill>
                  <a:srgbClr val="000000"/>
                </a:solidFill>
                <a:latin typeface="Arial"/>
                <a:ea typeface="Arial"/>
                <a:cs typeface="Arial"/>
                <a:sym typeface="Arial"/>
              </a:rPr>
              <a:t>Kids Ministry 101: Practical Answers to Questions About Kids Ministry CD-ROM Item 32, </a:t>
            </a:r>
            <a:r>
              <a:rPr b="0" i="1" lang="en-US" sz="6600">
                <a:solidFill>
                  <a:srgbClr val="000000"/>
                </a:solidFill>
                <a:latin typeface="Arial"/>
                <a:ea typeface="Arial"/>
                <a:cs typeface="Arial"/>
                <a:sym typeface="Arial"/>
              </a:rPr>
              <a:t>Characteristics of Preschoolers and Children </a:t>
            </a:r>
            <a:r>
              <a:rPr b="0" lang="en-US" sz="6600">
                <a:solidFill>
                  <a:srgbClr val="000000"/>
                </a:solidFill>
                <a:latin typeface="Arial"/>
                <a:ea typeface="Arial"/>
                <a:cs typeface="Arial"/>
                <a:sym typeface="Arial"/>
              </a:rPr>
              <a:t>© 2009, LifeWay Press®. </a:t>
            </a:r>
            <a:endParaRPr b="0" sz="6600">
              <a:solidFill>
                <a:srgbClr val="000000"/>
              </a:solidFill>
              <a:latin typeface="Arial"/>
              <a:ea typeface="Arial"/>
              <a:cs typeface="Arial"/>
              <a:sym typeface="Arial"/>
            </a:endParaRPr>
          </a:p>
          <a:p>
            <a:pPr indent="0" lvl="0" marL="0" rtl="0" algn="l">
              <a:lnSpc>
                <a:spcPct val="115000"/>
              </a:lnSpc>
              <a:spcBef>
                <a:spcPts val="1200"/>
              </a:spcBef>
              <a:spcAft>
                <a:spcPts val="0"/>
              </a:spcAft>
              <a:buSzPts val="2100"/>
              <a:buNone/>
            </a:pPr>
            <a:r>
              <a:rPr b="0" lang="en-US"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US"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rPr b="0" lang="en-US"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21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2"/>
          <p:cNvSpPr txBox="1"/>
          <p:nvPr>
            <p:ph type="title"/>
          </p:nvPr>
        </p:nvSpPr>
        <p:spPr>
          <a:xfrm>
            <a:off x="236200" y="118475"/>
            <a:ext cx="4045200" cy="979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b="0" i="0" lang="en-US" sz="4900">
                <a:solidFill>
                  <a:srgbClr val="000000"/>
                </a:solidFill>
                <a:latin typeface="Amatic SC"/>
                <a:ea typeface="Amatic SC"/>
                <a:cs typeface="Amatic SC"/>
                <a:sym typeface="Amatic SC"/>
              </a:rPr>
              <a:t>INFANTES </a:t>
            </a:r>
            <a:endParaRPr sz="4900">
              <a:latin typeface="Amatic SC"/>
              <a:ea typeface="Amatic SC"/>
              <a:cs typeface="Amatic SC"/>
              <a:sym typeface="Amatic SC"/>
            </a:endParaRPr>
          </a:p>
        </p:txBody>
      </p:sp>
      <p:sp>
        <p:nvSpPr>
          <p:cNvPr id="145" name="Google Shape;145;p12"/>
          <p:cNvSpPr txBox="1"/>
          <p:nvPr/>
        </p:nvSpPr>
        <p:spPr>
          <a:xfrm>
            <a:off x="-19250" y="1001275"/>
            <a:ext cx="4556100" cy="9795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700" u="none" cap="none" strike="noStrike">
                <a:solidFill>
                  <a:srgbClr val="000000"/>
                </a:solidFill>
                <a:latin typeface="Arial"/>
                <a:ea typeface="Arial"/>
                <a:cs typeface="Arial"/>
                <a:sym typeface="Arial"/>
              </a:rPr>
              <a:t>Desarrollan un sentido de confianza a medida que se satisfacen sus necesidades de manera constante.</a:t>
            </a:r>
            <a:endParaRPr b="0" i="0" sz="1700" u="none" cap="none" strike="noStrike">
              <a:solidFill>
                <a:schemeClr val="dk2"/>
              </a:solidFill>
              <a:latin typeface="Arial"/>
              <a:ea typeface="Arial"/>
              <a:cs typeface="Arial"/>
              <a:sym typeface="Arial"/>
            </a:endParaRPr>
          </a:p>
        </p:txBody>
      </p:sp>
      <p:sp>
        <p:nvSpPr>
          <p:cNvPr id="146" name="Google Shape;146;p12"/>
          <p:cNvSpPr txBox="1"/>
          <p:nvPr/>
        </p:nvSpPr>
        <p:spPr>
          <a:xfrm>
            <a:off x="-19250" y="1980775"/>
            <a:ext cx="4556100" cy="8436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700" u="none" cap="none" strike="noStrike">
                <a:solidFill>
                  <a:srgbClr val="000000"/>
                </a:solidFill>
                <a:latin typeface="Arial"/>
                <a:ea typeface="Arial"/>
                <a:cs typeface="Arial"/>
                <a:sym typeface="Arial"/>
              </a:rPr>
              <a:t>Perciben actitudes y expresiones de amor.</a:t>
            </a:r>
            <a:endParaRPr b="0" i="0" sz="1700" u="none" cap="none" strike="noStrike">
              <a:solidFill>
                <a:schemeClr val="dk2"/>
              </a:solidFill>
              <a:latin typeface="Arial"/>
              <a:ea typeface="Arial"/>
              <a:cs typeface="Arial"/>
              <a:sym typeface="Arial"/>
            </a:endParaRPr>
          </a:p>
        </p:txBody>
      </p:sp>
      <p:sp>
        <p:nvSpPr>
          <p:cNvPr id="147" name="Google Shape;147;p12"/>
          <p:cNvSpPr txBox="1"/>
          <p:nvPr/>
        </p:nvSpPr>
        <p:spPr>
          <a:xfrm>
            <a:off x="-19250" y="2667775"/>
            <a:ext cx="4556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700" u="none" cap="none" strike="noStrike">
                <a:solidFill>
                  <a:srgbClr val="000000"/>
                </a:solidFill>
                <a:latin typeface="Arial"/>
                <a:ea typeface="Arial"/>
                <a:cs typeface="Arial"/>
                <a:sym typeface="Arial"/>
              </a:rPr>
              <a:t>Aprenden a asociar el nombre de Dios con el amor y la confianza.</a:t>
            </a:r>
            <a:endParaRPr b="0" i="0" sz="1700" u="none" cap="none" strike="noStrike">
              <a:solidFill>
                <a:schemeClr val="dk2"/>
              </a:solidFill>
              <a:latin typeface="Arial"/>
              <a:ea typeface="Arial"/>
              <a:cs typeface="Arial"/>
              <a:sym typeface="Arial"/>
            </a:endParaRPr>
          </a:p>
        </p:txBody>
      </p:sp>
      <p:sp>
        <p:nvSpPr>
          <p:cNvPr id="148" name="Google Shape;148;p12"/>
          <p:cNvSpPr txBox="1"/>
          <p:nvPr/>
        </p:nvSpPr>
        <p:spPr>
          <a:xfrm>
            <a:off x="-19250" y="3446850"/>
            <a:ext cx="4556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700" u="none" cap="none" strike="noStrike">
                <a:solidFill>
                  <a:srgbClr val="000000"/>
                </a:solidFill>
                <a:latin typeface="Arial"/>
                <a:ea typeface="Arial"/>
                <a:cs typeface="Arial"/>
                <a:sym typeface="Arial"/>
              </a:rPr>
              <a:t>Perciben la importancia asociada con Jesús y la Biblia.</a:t>
            </a:r>
            <a:endParaRPr b="0" i="0" sz="1700" u="none" cap="none" strike="noStrike">
              <a:solidFill>
                <a:schemeClr val="dk2"/>
              </a:solidFill>
              <a:latin typeface="Arial"/>
              <a:ea typeface="Arial"/>
              <a:cs typeface="Arial"/>
              <a:sym typeface="Arial"/>
            </a:endParaRPr>
          </a:p>
        </p:txBody>
      </p:sp>
      <p:sp>
        <p:nvSpPr>
          <p:cNvPr id="149" name="Google Shape;149;p12"/>
          <p:cNvSpPr txBox="1"/>
          <p:nvPr/>
        </p:nvSpPr>
        <p:spPr>
          <a:xfrm>
            <a:off x="-19250" y="4142225"/>
            <a:ext cx="4556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700" u="none" cap="none" strike="noStrike">
                <a:solidFill>
                  <a:srgbClr val="000000"/>
                </a:solidFill>
                <a:latin typeface="Arial"/>
                <a:ea typeface="Arial"/>
                <a:cs typeface="Arial"/>
                <a:sym typeface="Arial"/>
              </a:rPr>
              <a:t>Pueden señalar la Biblia y las imágenes de Jesús.</a:t>
            </a:r>
            <a:endParaRPr b="0" i="0" sz="1700" u="none" cap="none" strike="noStrike">
              <a:solidFill>
                <a:schemeClr val="dk2"/>
              </a:solidFill>
              <a:latin typeface="Arial"/>
              <a:ea typeface="Arial"/>
              <a:cs typeface="Arial"/>
              <a:sym typeface="Arial"/>
            </a:endParaRPr>
          </a:p>
        </p:txBody>
      </p:sp>
      <p:pic>
        <p:nvPicPr>
          <p:cNvPr id="150" name="Google Shape;150;p12" title="Free picture: newborn, baby, feet, toddler, infant, legs, barefoot ..."/>
          <p:cNvPicPr preferRelativeResize="0"/>
          <p:nvPr/>
        </p:nvPicPr>
        <p:blipFill rotWithShape="1">
          <a:blip r:embed="rId3">
            <a:alphaModFix/>
          </a:blip>
          <a:srcRect b="0" l="0" r="0" t="0"/>
          <a:stretch/>
        </p:blipFill>
        <p:spPr>
          <a:xfrm>
            <a:off x="4824350" y="1210900"/>
            <a:ext cx="4091551" cy="2489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3"/>
          <p:cNvSpPr txBox="1"/>
          <p:nvPr>
            <p:ph type="title"/>
          </p:nvPr>
        </p:nvSpPr>
        <p:spPr>
          <a:xfrm>
            <a:off x="234425" y="92700"/>
            <a:ext cx="4045200" cy="1001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b="0" i="0" lang="en-US" sz="4900">
                <a:solidFill>
                  <a:srgbClr val="000000"/>
                </a:solidFill>
                <a:latin typeface="Amatic SC"/>
                <a:ea typeface="Amatic SC"/>
                <a:cs typeface="Amatic SC"/>
                <a:sym typeface="Amatic SC"/>
              </a:rPr>
              <a:t>UN AÑO </a:t>
            </a:r>
            <a:endParaRPr sz="4900">
              <a:latin typeface="Amatic SC"/>
              <a:ea typeface="Amatic SC"/>
              <a:cs typeface="Amatic SC"/>
              <a:sym typeface="Amatic SC"/>
            </a:endParaRPr>
          </a:p>
        </p:txBody>
      </p:sp>
      <p:sp>
        <p:nvSpPr>
          <p:cNvPr id="156" name="Google Shape;156;p13"/>
          <p:cNvSpPr txBox="1"/>
          <p:nvPr/>
        </p:nvSpPr>
        <p:spPr>
          <a:xfrm>
            <a:off x="-25075" y="10392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Comienzan a tomar decisiones sencillas.</a:t>
            </a:r>
            <a:endParaRPr b="0" i="0" sz="1800" u="none" cap="none" strike="noStrike">
              <a:solidFill>
                <a:schemeClr val="dk2"/>
              </a:solidFill>
              <a:latin typeface="Arial"/>
              <a:ea typeface="Arial"/>
              <a:cs typeface="Arial"/>
              <a:sym typeface="Arial"/>
            </a:endParaRPr>
          </a:p>
        </p:txBody>
      </p:sp>
      <p:sp>
        <p:nvSpPr>
          <p:cNvPr id="157" name="Google Shape;157;p13"/>
          <p:cNvSpPr txBox="1"/>
          <p:nvPr/>
        </p:nvSpPr>
        <p:spPr>
          <a:xfrm>
            <a:off x="-25075" y="175468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Siguen aumentando su confianza en los adultos.</a:t>
            </a:r>
            <a:endParaRPr b="0" i="0" sz="1800" u="none" cap="none" strike="noStrike">
              <a:solidFill>
                <a:schemeClr val="dk2"/>
              </a:solidFill>
              <a:latin typeface="Arial"/>
              <a:ea typeface="Arial"/>
              <a:cs typeface="Arial"/>
              <a:sym typeface="Arial"/>
            </a:endParaRPr>
          </a:p>
        </p:txBody>
      </p:sp>
      <p:sp>
        <p:nvSpPr>
          <p:cNvPr id="158" name="Google Shape;158;p13"/>
          <p:cNvSpPr txBox="1"/>
          <p:nvPr/>
        </p:nvSpPr>
        <p:spPr>
          <a:xfrm>
            <a:off x="-8575" y="3886750"/>
            <a:ext cx="4531200" cy="1067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Comienzan a distinguir entre conductas aceptables e inaceptables.</a:t>
            </a:r>
            <a:endParaRPr b="0" i="0" sz="1800" u="none" cap="none" strike="noStrike">
              <a:solidFill>
                <a:schemeClr val="dk2"/>
              </a:solidFill>
              <a:latin typeface="Arial"/>
              <a:ea typeface="Arial"/>
              <a:cs typeface="Arial"/>
              <a:sym typeface="Arial"/>
            </a:endParaRPr>
          </a:p>
        </p:txBody>
      </p:sp>
      <p:pic>
        <p:nvPicPr>
          <p:cNvPr id="159" name="Google Shape;159;p13" title="File:One year old Dutch girl.jpg - Wikimedia Commons"/>
          <p:cNvPicPr preferRelativeResize="0"/>
          <p:nvPr/>
        </p:nvPicPr>
        <p:blipFill rotWithShape="1">
          <a:blip r:embed="rId3">
            <a:alphaModFix/>
          </a:blip>
          <a:srcRect b="0" l="0" r="0" t="0"/>
          <a:stretch/>
        </p:blipFill>
        <p:spPr>
          <a:xfrm>
            <a:off x="4703500" y="351000"/>
            <a:ext cx="4323000" cy="2482049"/>
          </a:xfrm>
          <a:prstGeom prst="rect">
            <a:avLst/>
          </a:prstGeom>
          <a:noFill/>
          <a:ln>
            <a:noFill/>
          </a:ln>
        </p:spPr>
      </p:pic>
      <p:sp>
        <p:nvSpPr>
          <p:cNvPr id="160" name="Google Shape;160;p13"/>
          <p:cNvSpPr txBox="1"/>
          <p:nvPr/>
        </p:nvSpPr>
        <p:spPr>
          <a:xfrm>
            <a:off x="-25075" y="2532599"/>
            <a:ext cx="4564200" cy="60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1800" u="none" cap="none" strike="noStrike">
                <a:solidFill>
                  <a:srgbClr val="3535CF"/>
                </a:solidFill>
                <a:latin typeface="Arial"/>
                <a:ea typeface="Arial"/>
                <a:cs typeface="Arial"/>
                <a:sym typeface="Arial"/>
              </a:rPr>
              <a:t>Confiar en los adultos que pueden ver ayuda a que el niño desarrolle un sentido de pertenencia hacia un Dios que no puede ver. </a:t>
            </a:r>
            <a:endParaRPr b="1" i="1" sz="1800" u="none" cap="none" strike="noStrike">
              <a:solidFill>
                <a:srgbClr val="3535C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270357" y="785124"/>
            <a:ext cx="4045200" cy="961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b="0" i="0" lang="en-US" sz="4900">
                <a:solidFill>
                  <a:srgbClr val="000000"/>
                </a:solidFill>
                <a:latin typeface="Amatic SC"/>
                <a:ea typeface="Amatic SC"/>
                <a:cs typeface="Amatic SC"/>
                <a:sym typeface="Amatic SC"/>
              </a:rPr>
              <a:t>NIÑOS DE DOS Y TRES AÑOS </a:t>
            </a:r>
            <a:endParaRPr sz="4900">
              <a:latin typeface="Amatic SC"/>
              <a:ea typeface="Amatic SC"/>
              <a:cs typeface="Amatic SC"/>
              <a:sym typeface="Amatic SC"/>
            </a:endParaRPr>
          </a:p>
        </p:txBody>
      </p:sp>
      <p:sp>
        <p:nvSpPr>
          <p:cNvPr id="166" name="Google Shape;166;p14"/>
          <p:cNvSpPr txBox="1"/>
          <p:nvPr/>
        </p:nvSpPr>
        <p:spPr>
          <a:xfrm>
            <a:off x="7950" y="1792188"/>
            <a:ext cx="4564050" cy="9612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cantar canciones sencillas sobre Dios y Jesús.</a:t>
            </a:r>
            <a:endParaRPr b="0" i="0" sz="1800" u="none" cap="none" strike="noStrike">
              <a:solidFill>
                <a:schemeClr val="dk2"/>
              </a:solidFill>
              <a:latin typeface="Arial"/>
              <a:ea typeface="Arial"/>
              <a:cs typeface="Arial"/>
              <a:sym typeface="Arial"/>
            </a:endParaRPr>
          </a:p>
        </p:txBody>
      </p:sp>
      <p:sp>
        <p:nvSpPr>
          <p:cNvPr id="167" name="Google Shape;167;p14"/>
          <p:cNvSpPr txBox="1"/>
          <p:nvPr/>
        </p:nvSpPr>
        <p:spPr>
          <a:xfrm>
            <a:off x="15900" y="2753387"/>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darle las gracias a Dios.</a:t>
            </a:r>
            <a:endParaRPr b="0" i="0" sz="1800" u="none" cap="none" strike="noStrike">
              <a:solidFill>
                <a:schemeClr val="dk2"/>
              </a:solidFill>
              <a:latin typeface="Arial"/>
              <a:ea typeface="Arial"/>
              <a:cs typeface="Arial"/>
              <a:sym typeface="Arial"/>
            </a:endParaRPr>
          </a:p>
        </p:txBody>
      </p:sp>
      <p:sp>
        <p:nvSpPr>
          <p:cNvPr id="168" name="Google Shape;168;p14"/>
          <p:cNvSpPr txBox="1"/>
          <p:nvPr/>
        </p:nvSpPr>
        <p:spPr>
          <a:xfrm>
            <a:off x="0" y="3475206"/>
            <a:ext cx="91281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escuchar historias de la Biblia.</a:t>
            </a:r>
            <a:endParaRPr b="0" i="0" sz="1800" u="none" cap="none" strike="noStrike">
              <a:solidFill>
                <a:schemeClr val="dk2"/>
              </a:solidFill>
              <a:latin typeface="Arial"/>
              <a:ea typeface="Arial"/>
              <a:cs typeface="Arial"/>
              <a:sym typeface="Arial"/>
            </a:endParaRPr>
          </a:p>
        </p:txBody>
      </p:sp>
      <p:pic>
        <p:nvPicPr>
          <p:cNvPr id="169" name="Google Shape;169;p14" title="Month of the Military Child - Kid on the Street &gt; Joint Base ..."/>
          <p:cNvPicPr preferRelativeResize="0"/>
          <p:nvPr/>
        </p:nvPicPr>
        <p:blipFill rotWithShape="1">
          <a:blip r:embed="rId3">
            <a:alphaModFix/>
          </a:blip>
          <a:srcRect b="0" l="0" r="0" t="0"/>
          <a:stretch/>
        </p:blipFill>
        <p:spPr>
          <a:xfrm>
            <a:off x="4996800" y="324750"/>
            <a:ext cx="3718724" cy="4473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type="title"/>
          </p:nvPr>
        </p:nvSpPr>
        <p:spPr>
          <a:xfrm>
            <a:off x="7950" y="-137479"/>
            <a:ext cx="4627804" cy="1368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b="0" i="0" lang="en-US">
                <a:solidFill>
                  <a:srgbClr val="000000"/>
                </a:solidFill>
                <a:latin typeface="Amatic SC"/>
                <a:ea typeface="Amatic SC"/>
                <a:cs typeface="Amatic SC"/>
                <a:sym typeface="Amatic SC"/>
              </a:rPr>
              <a:t>NIÑOS DE CUATRO AÑOS</a:t>
            </a:r>
            <a:endParaRPr>
              <a:latin typeface="Amatic SC"/>
              <a:ea typeface="Amatic SC"/>
              <a:cs typeface="Amatic SC"/>
              <a:sym typeface="Amatic SC"/>
            </a:endParaRPr>
          </a:p>
        </p:txBody>
      </p:sp>
      <p:sp>
        <p:nvSpPr>
          <p:cNvPr id="175" name="Google Shape;175;p15"/>
          <p:cNvSpPr txBox="1"/>
          <p:nvPr/>
        </p:nvSpPr>
        <p:spPr>
          <a:xfrm>
            <a:off x="7950" y="1230521"/>
            <a:ext cx="4564050" cy="6252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Les gusta volver a contar historias de la Biblia.</a:t>
            </a:r>
            <a:endParaRPr b="0" i="0" sz="1800" u="none" cap="none" strike="noStrike">
              <a:solidFill>
                <a:schemeClr val="dk2"/>
              </a:solidFill>
              <a:latin typeface="Arial"/>
              <a:ea typeface="Arial"/>
              <a:cs typeface="Arial"/>
              <a:sym typeface="Arial"/>
            </a:endParaRPr>
          </a:p>
        </p:txBody>
      </p:sp>
      <p:sp>
        <p:nvSpPr>
          <p:cNvPr id="176" name="Google Shape;176;p15"/>
          <p:cNvSpPr txBox="1"/>
          <p:nvPr/>
        </p:nvSpPr>
        <p:spPr>
          <a:xfrm>
            <a:off x="7950" y="1935136"/>
            <a:ext cx="456405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Disfrutan de los juegos con versículos bíblicos.</a:t>
            </a:r>
            <a:endParaRPr b="0" i="0" sz="1800" u="none" cap="none" strike="noStrike">
              <a:solidFill>
                <a:schemeClr val="dk2"/>
              </a:solidFill>
              <a:latin typeface="Arial"/>
              <a:ea typeface="Arial"/>
              <a:cs typeface="Arial"/>
              <a:sym typeface="Arial"/>
            </a:endParaRPr>
          </a:p>
        </p:txBody>
      </p:sp>
      <p:sp>
        <p:nvSpPr>
          <p:cNvPr id="177" name="Google Shape;177;p15"/>
          <p:cNvSpPr txBox="1"/>
          <p:nvPr/>
        </p:nvSpPr>
        <p:spPr>
          <a:xfrm>
            <a:off x="7950" y="2615968"/>
            <a:ext cx="4564200" cy="12282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Reconocen que Dios y Jesús aman a las personas y les ayudan de maneras especiales. </a:t>
            </a:r>
            <a:endParaRPr b="0" i="0" sz="1800" u="none" cap="none" strike="noStrike">
              <a:solidFill>
                <a:schemeClr val="dk2"/>
              </a:solidFill>
              <a:latin typeface="Arial"/>
              <a:ea typeface="Arial"/>
              <a:cs typeface="Arial"/>
              <a:sym typeface="Arial"/>
            </a:endParaRPr>
          </a:p>
        </p:txBody>
      </p:sp>
      <p:pic>
        <p:nvPicPr>
          <p:cNvPr id="178" name="Google Shape;178;p15" title="John: Year four begins | John's 4-year-old picture. Taken at… | Flickr"/>
          <p:cNvPicPr preferRelativeResize="0"/>
          <p:nvPr/>
        </p:nvPicPr>
        <p:blipFill rotWithShape="1">
          <a:blip r:embed="rId3">
            <a:alphaModFix/>
          </a:blip>
          <a:srcRect b="0" l="0" r="0" t="0"/>
          <a:stretch/>
        </p:blipFill>
        <p:spPr>
          <a:xfrm>
            <a:off x="4923529" y="118188"/>
            <a:ext cx="3924746" cy="4907126"/>
          </a:xfrm>
          <a:prstGeom prst="rect">
            <a:avLst/>
          </a:prstGeom>
          <a:noFill/>
          <a:ln>
            <a:noFill/>
          </a:ln>
        </p:spPr>
      </p:pic>
      <p:sp>
        <p:nvSpPr>
          <p:cNvPr id="179" name="Google Shape;179;p15"/>
          <p:cNvSpPr txBox="1"/>
          <p:nvPr/>
        </p:nvSpPr>
        <p:spPr>
          <a:xfrm>
            <a:off x="7950" y="36236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Aceptan la responsabilidad de ayudar a las personas.</a:t>
            </a:r>
            <a:endParaRPr b="0" i="0" sz="1800" u="none" cap="none" strike="noStrike">
              <a:solidFill>
                <a:schemeClr val="dk2"/>
              </a:solidFill>
              <a:latin typeface="Arial"/>
              <a:ea typeface="Arial"/>
              <a:cs typeface="Arial"/>
              <a:sym typeface="Arial"/>
            </a:endParaRPr>
          </a:p>
        </p:txBody>
      </p:sp>
      <p:sp>
        <p:nvSpPr>
          <p:cNvPr id="180" name="Google Shape;180;p15"/>
          <p:cNvSpPr txBox="1"/>
          <p:nvPr/>
        </p:nvSpPr>
        <p:spPr>
          <a:xfrm>
            <a:off x="7950" y="4418981"/>
            <a:ext cx="456405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Demuestran consciencia.</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206875" y="0"/>
            <a:ext cx="4045200" cy="1075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b="0" i="0" lang="en-US">
                <a:solidFill>
                  <a:srgbClr val="000000"/>
                </a:solidFill>
                <a:latin typeface="Amatic SC"/>
                <a:ea typeface="Amatic SC"/>
                <a:cs typeface="Amatic SC"/>
                <a:sym typeface="Amatic SC"/>
              </a:rPr>
              <a:t>PREESCOLAR</a:t>
            </a:r>
            <a:r>
              <a:rPr b="0" i="0" lang="en-US" sz="1800">
                <a:solidFill>
                  <a:srgbClr val="000000"/>
                </a:solidFill>
                <a:latin typeface="Arial"/>
                <a:ea typeface="Arial"/>
                <a:cs typeface="Arial"/>
                <a:sym typeface="Arial"/>
              </a:rPr>
              <a:t> </a:t>
            </a:r>
            <a:endParaRPr/>
          </a:p>
        </p:txBody>
      </p:sp>
      <p:sp>
        <p:nvSpPr>
          <p:cNvPr id="186" name="Google Shape;186;p16"/>
          <p:cNvSpPr txBox="1"/>
          <p:nvPr/>
        </p:nvSpPr>
        <p:spPr>
          <a:xfrm>
            <a:off x="0" y="999801"/>
            <a:ext cx="45720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Comienzan a hacer preguntas sobre Dios.</a:t>
            </a:r>
            <a:endParaRPr b="0" i="0" sz="1800" u="none" cap="none" strike="noStrike">
              <a:solidFill>
                <a:schemeClr val="dk2"/>
              </a:solidFill>
              <a:latin typeface="Arial"/>
              <a:ea typeface="Arial"/>
              <a:cs typeface="Arial"/>
              <a:sym typeface="Arial"/>
            </a:endParaRPr>
          </a:p>
        </p:txBody>
      </p:sp>
      <p:sp>
        <p:nvSpPr>
          <p:cNvPr id="187" name="Google Shape;187;p16"/>
          <p:cNvSpPr txBox="1"/>
          <p:nvPr/>
        </p:nvSpPr>
        <p:spPr>
          <a:xfrm>
            <a:off x="0" y="1786387"/>
            <a:ext cx="456405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Expresan amor por Dios y Jesús.</a:t>
            </a:r>
            <a:endParaRPr b="0" i="0" sz="1800" u="none" cap="none" strike="noStrike">
              <a:solidFill>
                <a:schemeClr val="dk2"/>
              </a:solidFill>
              <a:latin typeface="Arial"/>
              <a:ea typeface="Arial"/>
              <a:cs typeface="Arial"/>
              <a:sym typeface="Arial"/>
            </a:endParaRPr>
          </a:p>
        </p:txBody>
      </p:sp>
      <p:sp>
        <p:nvSpPr>
          <p:cNvPr id="188" name="Google Shape;188;p16"/>
          <p:cNvSpPr txBox="1"/>
          <p:nvPr/>
        </p:nvSpPr>
        <p:spPr>
          <a:xfrm>
            <a:off x="-150" y="2301179"/>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recordar historias bíblicas sencillas.</a:t>
            </a:r>
            <a:endParaRPr b="0" i="0" sz="1800" u="none" cap="none" strike="noStrike">
              <a:solidFill>
                <a:schemeClr val="dk2"/>
              </a:solidFill>
              <a:latin typeface="Arial"/>
              <a:ea typeface="Arial"/>
              <a:cs typeface="Arial"/>
              <a:sym typeface="Arial"/>
            </a:endParaRPr>
          </a:p>
        </p:txBody>
      </p:sp>
      <p:sp>
        <p:nvSpPr>
          <p:cNvPr id="189" name="Google Shape;189;p16"/>
          <p:cNvSpPr txBox="1"/>
          <p:nvPr/>
        </p:nvSpPr>
        <p:spPr>
          <a:xfrm>
            <a:off x="7950" y="2985199"/>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aplicar versículos bíblicos a la vida.</a:t>
            </a:r>
            <a:endParaRPr b="0" i="0" sz="1800" u="none" cap="none" strike="noStrike">
              <a:solidFill>
                <a:schemeClr val="dk2"/>
              </a:solidFill>
              <a:latin typeface="Arial"/>
              <a:ea typeface="Arial"/>
              <a:cs typeface="Arial"/>
              <a:sym typeface="Arial"/>
            </a:endParaRPr>
          </a:p>
        </p:txBody>
      </p:sp>
      <p:sp>
        <p:nvSpPr>
          <p:cNvPr id="190" name="Google Shape;190;p16"/>
          <p:cNvSpPr txBox="1"/>
          <p:nvPr/>
        </p:nvSpPr>
        <p:spPr>
          <a:xfrm>
            <a:off x="7950" y="3739300"/>
            <a:ext cx="456405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mostrar preocupación por los demás.</a:t>
            </a:r>
            <a:endParaRPr b="0" i="0" sz="1800" u="none" cap="none" strike="noStrike">
              <a:solidFill>
                <a:schemeClr val="dk2"/>
              </a:solidFill>
              <a:latin typeface="Arial"/>
              <a:ea typeface="Arial"/>
              <a:cs typeface="Arial"/>
              <a:sym typeface="Arial"/>
            </a:endParaRPr>
          </a:p>
        </p:txBody>
      </p:sp>
      <p:pic>
        <p:nvPicPr>
          <p:cNvPr id="191" name="Google Shape;191;p16" title="Free photo: kids playing, soft toy, childhood, girl, kids toys ..."/>
          <p:cNvPicPr preferRelativeResize="0"/>
          <p:nvPr/>
        </p:nvPicPr>
        <p:blipFill rotWithShape="1">
          <a:blip r:embed="rId3">
            <a:alphaModFix/>
          </a:blip>
          <a:srcRect b="0" l="0" r="0" t="0"/>
          <a:stretch/>
        </p:blipFill>
        <p:spPr>
          <a:xfrm>
            <a:off x="4864900" y="208113"/>
            <a:ext cx="3924750" cy="4727275"/>
          </a:xfrm>
          <a:prstGeom prst="rect">
            <a:avLst/>
          </a:prstGeom>
          <a:noFill/>
          <a:ln>
            <a:noFill/>
          </a:ln>
        </p:spPr>
      </p:pic>
      <p:sp>
        <p:nvSpPr>
          <p:cNvPr id="192" name="Google Shape;192;p16"/>
          <p:cNvSpPr txBox="1"/>
          <p:nvPr/>
        </p:nvSpPr>
        <p:spPr>
          <a:xfrm>
            <a:off x="7950" y="4413211"/>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Siguen desarrollando una conciencia.</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ph type="title"/>
          </p:nvPr>
        </p:nvSpPr>
        <p:spPr>
          <a:xfrm>
            <a:off x="0" y="0"/>
            <a:ext cx="4798244" cy="107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b="0" i="0" lang="en-US" sz="4400">
                <a:solidFill>
                  <a:srgbClr val="000000"/>
                </a:solidFill>
                <a:latin typeface="Amatic SC"/>
                <a:ea typeface="Amatic SC"/>
                <a:cs typeface="Amatic SC"/>
                <a:sym typeface="Amatic SC"/>
              </a:rPr>
              <a:t>NIÑOS DE KINDERGARTEN </a:t>
            </a:r>
            <a:endParaRPr sz="4400">
              <a:latin typeface="Amatic SC"/>
              <a:ea typeface="Amatic SC"/>
              <a:cs typeface="Amatic SC"/>
              <a:sym typeface="Amatic SC"/>
            </a:endParaRPr>
          </a:p>
        </p:txBody>
      </p:sp>
      <p:sp>
        <p:nvSpPr>
          <p:cNvPr id="198" name="Google Shape;198;p17"/>
          <p:cNvSpPr txBox="1"/>
          <p:nvPr/>
        </p:nvSpPr>
        <p:spPr>
          <a:xfrm>
            <a:off x="0" y="999801"/>
            <a:ext cx="45720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Recuerdan y les gusta contar historias de la Biblia.</a:t>
            </a:r>
            <a:endParaRPr b="0" i="0" sz="1800" u="none" cap="none" strike="noStrike">
              <a:solidFill>
                <a:schemeClr val="dk2"/>
              </a:solidFill>
              <a:latin typeface="Arial"/>
              <a:ea typeface="Arial"/>
              <a:cs typeface="Arial"/>
              <a:sym typeface="Arial"/>
            </a:endParaRPr>
          </a:p>
        </p:txBody>
      </p:sp>
      <p:sp>
        <p:nvSpPr>
          <p:cNvPr id="199" name="Google Shape;199;p17"/>
          <p:cNvSpPr txBox="1"/>
          <p:nvPr/>
        </p:nvSpPr>
        <p:spPr>
          <a:xfrm>
            <a:off x="-1" y="174537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Usan la Biblia y les gusta encontrar versículos bíblicos.</a:t>
            </a:r>
            <a:endParaRPr b="0" i="0" sz="1800" u="none" cap="none" strike="noStrike">
              <a:solidFill>
                <a:schemeClr val="dk2"/>
              </a:solidFill>
              <a:latin typeface="Arial"/>
              <a:ea typeface="Arial"/>
              <a:cs typeface="Arial"/>
              <a:sym typeface="Arial"/>
            </a:endParaRPr>
          </a:p>
        </p:txBody>
      </p:sp>
      <p:sp>
        <p:nvSpPr>
          <p:cNvPr id="200" name="Google Shape;200;p17"/>
          <p:cNvSpPr txBox="1"/>
          <p:nvPr/>
        </p:nvSpPr>
        <p:spPr>
          <a:xfrm>
            <a:off x="-1" y="25257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Les gusta saber que están haciendo lo que dice la Biblia.</a:t>
            </a:r>
            <a:endParaRPr b="0" i="0" sz="1800" u="none" cap="none" strike="noStrike">
              <a:solidFill>
                <a:schemeClr val="dk2"/>
              </a:solidFill>
              <a:latin typeface="Arial"/>
              <a:ea typeface="Arial"/>
              <a:cs typeface="Arial"/>
              <a:sym typeface="Arial"/>
            </a:endParaRPr>
          </a:p>
        </p:txBody>
      </p:sp>
      <p:sp>
        <p:nvSpPr>
          <p:cNvPr id="201" name="Google Shape;201;p17"/>
          <p:cNvSpPr txBox="1"/>
          <p:nvPr/>
        </p:nvSpPr>
        <p:spPr>
          <a:xfrm>
            <a:off x="-1" y="330612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Tratan de ayudar y amar a los demás.</a:t>
            </a:r>
            <a:endParaRPr b="0" i="0" sz="1800" u="none" cap="none" strike="noStrike">
              <a:solidFill>
                <a:schemeClr val="dk2"/>
              </a:solidFill>
              <a:latin typeface="Arial"/>
              <a:ea typeface="Arial"/>
              <a:cs typeface="Arial"/>
              <a:sym typeface="Arial"/>
            </a:endParaRPr>
          </a:p>
        </p:txBody>
      </p:sp>
      <p:sp>
        <p:nvSpPr>
          <p:cNvPr id="202" name="Google Shape;202;p17"/>
          <p:cNvSpPr txBox="1"/>
          <p:nvPr/>
        </p:nvSpPr>
        <p:spPr>
          <a:xfrm>
            <a:off x="7950" y="387725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Les gusta cuidar del mundo.</a:t>
            </a:r>
            <a:endParaRPr b="0" i="0" sz="1800" u="none" cap="none" strike="noStrike">
              <a:solidFill>
                <a:schemeClr val="dk2"/>
              </a:solidFill>
              <a:latin typeface="Arial"/>
              <a:ea typeface="Arial"/>
              <a:cs typeface="Arial"/>
              <a:sym typeface="Arial"/>
            </a:endParaRPr>
          </a:p>
        </p:txBody>
      </p:sp>
      <p:pic>
        <p:nvPicPr>
          <p:cNvPr id="203" name="Google Shape;203;p17" title="HD wallpaper: Girl Wearing Red Tank Top, adolescent, child, cute ..."/>
          <p:cNvPicPr preferRelativeResize="0"/>
          <p:nvPr/>
        </p:nvPicPr>
        <p:blipFill rotWithShape="1">
          <a:blip r:embed="rId3">
            <a:alphaModFix/>
          </a:blip>
          <a:srcRect b="0" l="0" r="0" t="0"/>
          <a:stretch/>
        </p:blipFill>
        <p:spPr>
          <a:xfrm>
            <a:off x="4874025" y="234500"/>
            <a:ext cx="4045200" cy="4589198"/>
          </a:xfrm>
          <a:prstGeom prst="rect">
            <a:avLst/>
          </a:prstGeom>
          <a:noFill/>
          <a:ln>
            <a:noFill/>
          </a:ln>
        </p:spPr>
      </p:pic>
      <p:sp>
        <p:nvSpPr>
          <p:cNvPr id="204" name="Google Shape;204;p17"/>
          <p:cNvSpPr txBox="1"/>
          <p:nvPr/>
        </p:nvSpPr>
        <p:spPr>
          <a:xfrm>
            <a:off x="-1" y="4439366"/>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Expresan culpa por la mala conducta.</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type="title"/>
          </p:nvPr>
        </p:nvSpPr>
        <p:spPr>
          <a:xfrm>
            <a:off x="0" y="-68137"/>
            <a:ext cx="4861125" cy="107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b="0" i="0" lang="en-US" sz="4800">
                <a:solidFill>
                  <a:srgbClr val="000000"/>
                </a:solidFill>
                <a:latin typeface="Amatic SC"/>
                <a:ea typeface="Amatic SC"/>
                <a:cs typeface="Amatic SC"/>
                <a:sym typeface="Amatic SC"/>
              </a:rPr>
              <a:t>PRIMER Y SEGUNDO GRADO </a:t>
            </a:r>
            <a:endParaRPr sz="4800">
              <a:latin typeface="Amatic SC"/>
              <a:ea typeface="Amatic SC"/>
              <a:cs typeface="Amatic SC"/>
              <a:sym typeface="Amatic SC"/>
            </a:endParaRPr>
          </a:p>
        </p:txBody>
      </p:sp>
      <p:sp>
        <p:nvSpPr>
          <p:cNvPr id="210" name="Google Shape;210;p18"/>
          <p:cNvSpPr txBox="1"/>
          <p:nvPr/>
        </p:nvSpPr>
        <p:spPr>
          <a:xfrm>
            <a:off x="0" y="999800"/>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Están interesados ​​en las maravillas de Dios en la naturaleza.</a:t>
            </a:r>
            <a:endParaRPr b="0" i="0" sz="1800" u="none" cap="none" strike="noStrike">
              <a:solidFill>
                <a:schemeClr val="dk2"/>
              </a:solidFill>
              <a:latin typeface="Arial"/>
              <a:ea typeface="Arial"/>
              <a:cs typeface="Arial"/>
              <a:sym typeface="Arial"/>
            </a:endParaRPr>
          </a:p>
        </p:txBody>
      </p:sp>
      <p:sp>
        <p:nvSpPr>
          <p:cNvPr id="211" name="Google Shape;211;p18"/>
          <p:cNvSpPr txBox="1"/>
          <p:nvPr/>
        </p:nvSpPr>
        <p:spPr>
          <a:xfrm>
            <a:off x="7950" y="182990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Sacan conclusiones sobre Dios y consideran a Jesús como un amigo. </a:t>
            </a:r>
            <a:endParaRPr b="0" i="0" sz="1800" u="none" cap="none" strike="noStrike">
              <a:solidFill>
                <a:schemeClr val="dk2"/>
              </a:solidFill>
              <a:latin typeface="Arial"/>
              <a:ea typeface="Arial"/>
              <a:cs typeface="Arial"/>
              <a:sym typeface="Arial"/>
            </a:endParaRPr>
          </a:p>
        </p:txBody>
      </p:sp>
      <p:sp>
        <p:nvSpPr>
          <p:cNvPr id="212" name="Google Shape;212;p18"/>
          <p:cNvSpPr txBox="1"/>
          <p:nvPr/>
        </p:nvSpPr>
        <p:spPr>
          <a:xfrm>
            <a:off x="0" y="2671757"/>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Aprenden a distinguir el bien del mal.</a:t>
            </a:r>
            <a:endParaRPr b="0" i="0" sz="1800" u="none" cap="none" strike="noStrike">
              <a:solidFill>
                <a:schemeClr val="dk2"/>
              </a:solidFill>
              <a:latin typeface="Arial"/>
              <a:ea typeface="Arial"/>
              <a:cs typeface="Arial"/>
              <a:sym typeface="Arial"/>
            </a:endParaRPr>
          </a:p>
        </p:txBody>
      </p:sp>
      <p:sp>
        <p:nvSpPr>
          <p:cNvPr id="213" name="Google Shape;213;p18"/>
          <p:cNvSpPr txBox="1"/>
          <p:nvPr/>
        </p:nvSpPr>
        <p:spPr>
          <a:xfrm>
            <a:off x="0" y="3272657"/>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asumir cierta responsabilidad por sus propias acciones.</a:t>
            </a:r>
            <a:endParaRPr b="0" i="0" sz="1800" u="none" cap="none" strike="noStrike">
              <a:solidFill>
                <a:schemeClr val="dk2"/>
              </a:solidFill>
              <a:latin typeface="Arial"/>
              <a:ea typeface="Arial"/>
              <a:cs typeface="Arial"/>
              <a:sym typeface="Arial"/>
            </a:endParaRPr>
          </a:p>
        </p:txBody>
      </p:sp>
      <p:sp>
        <p:nvSpPr>
          <p:cNvPr id="214" name="Google Shape;214;p18"/>
          <p:cNvSpPr txBox="1"/>
          <p:nvPr/>
        </p:nvSpPr>
        <p:spPr>
          <a:xfrm>
            <a:off x="0" y="4143700"/>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Entienden la verdad y la honestidad.</a:t>
            </a:r>
            <a:endParaRPr b="0" i="0" sz="1800" u="none" cap="none" strike="noStrike">
              <a:solidFill>
                <a:schemeClr val="dk2"/>
              </a:solidFill>
              <a:latin typeface="Arial"/>
              <a:ea typeface="Arial"/>
              <a:cs typeface="Arial"/>
              <a:sym typeface="Arial"/>
            </a:endParaRPr>
          </a:p>
        </p:txBody>
      </p:sp>
      <p:pic>
        <p:nvPicPr>
          <p:cNvPr id="215" name="Google Shape;215;p18" title="Ranger in Your Classroom - Kenai Fjords National Park (U.S. ..."/>
          <p:cNvPicPr preferRelativeResize="0"/>
          <p:nvPr/>
        </p:nvPicPr>
        <p:blipFill rotWithShape="1">
          <a:blip r:embed="rId3">
            <a:alphaModFix/>
          </a:blip>
          <a:srcRect b="0" l="0" r="0" t="0"/>
          <a:stretch/>
        </p:blipFill>
        <p:spPr>
          <a:xfrm>
            <a:off x="4861125" y="247400"/>
            <a:ext cx="4045200" cy="4627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0" y="-76000"/>
            <a:ext cx="4809550" cy="107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b="0" i="0" lang="en-US">
                <a:solidFill>
                  <a:srgbClr val="000000"/>
                </a:solidFill>
                <a:latin typeface="Amatic SC"/>
                <a:ea typeface="Amatic SC"/>
                <a:cs typeface="Amatic SC"/>
                <a:sym typeface="Amatic SC"/>
              </a:rPr>
              <a:t>TERCER Y CUARTO GRADO </a:t>
            </a:r>
            <a:endParaRPr>
              <a:latin typeface="Amatic SC"/>
              <a:ea typeface="Amatic SC"/>
              <a:cs typeface="Amatic SC"/>
              <a:sym typeface="Amatic SC"/>
            </a:endParaRPr>
          </a:p>
        </p:txBody>
      </p:sp>
      <p:sp>
        <p:nvSpPr>
          <p:cNvPr id="221" name="Google Shape;221;p19"/>
          <p:cNvSpPr txBox="1"/>
          <p:nvPr/>
        </p:nvSpPr>
        <p:spPr>
          <a:xfrm>
            <a:off x="0" y="819325"/>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Hacen preguntas serias sobre la religión.</a:t>
            </a:r>
            <a:endParaRPr b="0" i="0" sz="1800" u="none" cap="none" strike="noStrike">
              <a:solidFill>
                <a:schemeClr val="dk2"/>
              </a:solidFill>
              <a:latin typeface="Arial"/>
              <a:ea typeface="Arial"/>
              <a:cs typeface="Arial"/>
              <a:sym typeface="Arial"/>
            </a:endParaRPr>
          </a:p>
        </p:txBody>
      </p:sp>
      <p:sp>
        <p:nvSpPr>
          <p:cNvPr id="222" name="Google Shape;222;p19"/>
          <p:cNvSpPr txBox="1"/>
          <p:nvPr/>
        </p:nvSpPr>
        <p:spPr>
          <a:xfrm>
            <a:off x="0" y="1515207"/>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A menudo comienzan a sentir la necesidad de un Salvador.</a:t>
            </a:r>
            <a:endParaRPr b="0" i="0" sz="1800" u="none" cap="none" strike="noStrike">
              <a:solidFill>
                <a:schemeClr val="dk2"/>
              </a:solidFill>
              <a:latin typeface="Arial"/>
              <a:ea typeface="Arial"/>
              <a:cs typeface="Arial"/>
              <a:sym typeface="Arial"/>
            </a:endParaRPr>
          </a:p>
        </p:txBody>
      </p:sp>
      <p:sp>
        <p:nvSpPr>
          <p:cNvPr id="223" name="Google Shape;223;p19"/>
          <p:cNvSpPr txBox="1"/>
          <p:nvPr/>
        </p:nvSpPr>
        <p:spPr>
          <a:xfrm>
            <a:off x="0" y="2295253"/>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Están adquiriendo mayor conciencia de sí mismos y del pecado. </a:t>
            </a:r>
            <a:endParaRPr b="0" i="0" sz="1800" u="none" cap="none" strike="noStrike">
              <a:solidFill>
                <a:schemeClr val="dk2"/>
              </a:solidFill>
              <a:latin typeface="Arial"/>
              <a:ea typeface="Arial"/>
              <a:cs typeface="Arial"/>
              <a:sym typeface="Arial"/>
            </a:endParaRPr>
          </a:p>
        </p:txBody>
      </p:sp>
      <p:sp>
        <p:nvSpPr>
          <p:cNvPr id="224" name="Google Shape;224;p19"/>
          <p:cNvSpPr txBox="1"/>
          <p:nvPr/>
        </p:nvSpPr>
        <p:spPr>
          <a:xfrm>
            <a:off x="0" y="3075299"/>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Desean hacer las cosas de la manera correcta y pueden sentirse avergonzados cuando se equivocan.</a:t>
            </a:r>
            <a:endParaRPr b="0" i="0" sz="1800" u="none" cap="none" strike="noStrike">
              <a:solidFill>
                <a:schemeClr val="dk2"/>
              </a:solidFill>
              <a:latin typeface="Arial"/>
              <a:ea typeface="Arial"/>
              <a:cs typeface="Arial"/>
              <a:sym typeface="Arial"/>
            </a:endParaRPr>
          </a:p>
        </p:txBody>
      </p:sp>
      <p:sp>
        <p:nvSpPr>
          <p:cNvPr id="225" name="Google Shape;225;p19"/>
          <p:cNvSpPr txBox="1"/>
          <p:nvPr/>
        </p:nvSpPr>
        <p:spPr>
          <a:xfrm>
            <a:off x="0" y="4126027"/>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Piensan en términos de lo correcto y lo incorrecto más que en términos de lo bueno y lo malo.</a:t>
            </a:r>
            <a:endParaRPr b="0" i="0" sz="1800" u="none" cap="none" strike="noStrike">
              <a:solidFill>
                <a:schemeClr val="dk2"/>
              </a:solidFill>
              <a:latin typeface="Arial"/>
              <a:ea typeface="Arial"/>
              <a:cs typeface="Arial"/>
              <a:sym typeface="Arial"/>
            </a:endParaRPr>
          </a:p>
        </p:txBody>
      </p:sp>
      <p:pic>
        <p:nvPicPr>
          <p:cNvPr id="226" name="Google Shape;226;p19" title="Free picture: kids, playground"/>
          <p:cNvPicPr preferRelativeResize="0"/>
          <p:nvPr/>
        </p:nvPicPr>
        <p:blipFill rotWithShape="1">
          <a:blip r:embed="rId3">
            <a:alphaModFix/>
          </a:blip>
          <a:srcRect b="0" l="0" r="0" t="0"/>
          <a:stretch/>
        </p:blipFill>
        <p:spPr>
          <a:xfrm>
            <a:off x="4809550" y="260300"/>
            <a:ext cx="4099351" cy="4589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69" name="Google Shape;69;p2"/>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70" name="Google Shape;70;p2"/>
          <p:cNvPicPr preferRelativeResize="0"/>
          <p:nvPr/>
        </p:nvPicPr>
        <p:blipFill rotWithShape="1">
          <a:blip r:embed="rId4">
            <a:alphaModFix/>
          </a:blip>
          <a:srcRect b="0" l="0" r="0" t="0"/>
          <a:stretch/>
        </p:blipFill>
        <p:spPr>
          <a:xfrm>
            <a:off x="107475" y="3964375"/>
            <a:ext cx="8935874" cy="10761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0"/>
          <p:cNvSpPr txBox="1"/>
          <p:nvPr>
            <p:ph type="title"/>
          </p:nvPr>
        </p:nvSpPr>
        <p:spPr>
          <a:xfrm>
            <a:off x="206875" y="-76000"/>
            <a:ext cx="4045200" cy="1075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b="0" i="0" lang="en-US">
                <a:solidFill>
                  <a:srgbClr val="000000"/>
                </a:solidFill>
                <a:latin typeface="Amatic SC"/>
                <a:ea typeface="Amatic SC"/>
                <a:cs typeface="Amatic SC"/>
                <a:sym typeface="Amatic SC"/>
              </a:rPr>
              <a:t>PREADOLESCENTES </a:t>
            </a:r>
            <a:endParaRPr>
              <a:latin typeface="Amatic SC"/>
              <a:ea typeface="Amatic SC"/>
              <a:cs typeface="Amatic SC"/>
              <a:sym typeface="Amatic SC"/>
            </a:endParaRPr>
          </a:p>
        </p:txBody>
      </p:sp>
      <p:sp>
        <p:nvSpPr>
          <p:cNvPr id="232" name="Google Shape;232;p20"/>
          <p:cNvSpPr txBox="1"/>
          <p:nvPr/>
        </p:nvSpPr>
        <p:spPr>
          <a:xfrm>
            <a:off x="0" y="819325"/>
            <a:ext cx="4564200" cy="8301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Tienen conceptos formados de valor personal.</a:t>
            </a:r>
            <a:endParaRPr b="0" i="0" sz="1800" u="none" cap="none" strike="noStrike">
              <a:solidFill>
                <a:schemeClr val="dk2"/>
              </a:solidFill>
              <a:latin typeface="Arial"/>
              <a:ea typeface="Arial"/>
              <a:cs typeface="Arial"/>
              <a:sym typeface="Arial"/>
            </a:endParaRPr>
          </a:p>
        </p:txBody>
      </p:sp>
      <p:sp>
        <p:nvSpPr>
          <p:cNvPr id="233" name="Google Shape;233;p20"/>
          <p:cNvSpPr txBox="1"/>
          <p:nvPr/>
        </p:nvSpPr>
        <p:spPr>
          <a:xfrm>
            <a:off x="0" y="159467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Sienten profundamente sus propias experiencias; pueden ser sensibles a los demás. </a:t>
            </a:r>
            <a:endParaRPr b="0" i="0" sz="1800" u="none" cap="none" strike="noStrike">
              <a:solidFill>
                <a:schemeClr val="dk2"/>
              </a:solidFill>
              <a:latin typeface="Arial"/>
              <a:ea typeface="Arial"/>
              <a:cs typeface="Arial"/>
              <a:sym typeface="Arial"/>
            </a:endParaRPr>
          </a:p>
        </p:txBody>
      </p:sp>
      <p:sp>
        <p:nvSpPr>
          <p:cNvPr id="234" name="Google Shape;234;p20"/>
          <p:cNvSpPr txBox="1"/>
          <p:nvPr/>
        </p:nvSpPr>
        <p:spPr>
          <a:xfrm>
            <a:off x="0" y="2670475"/>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Según Barna Research, la visión del mundo de un individuo estará completa a los 13 años.</a:t>
            </a:r>
            <a:endParaRPr b="0" i="0" sz="1800" u="none" cap="none" strike="noStrike">
              <a:solidFill>
                <a:schemeClr val="dk2"/>
              </a:solidFill>
              <a:latin typeface="Arial"/>
              <a:ea typeface="Arial"/>
              <a:cs typeface="Arial"/>
              <a:sym typeface="Arial"/>
            </a:endParaRPr>
          </a:p>
        </p:txBody>
      </p:sp>
      <p:sp>
        <p:nvSpPr>
          <p:cNvPr id="235" name="Google Shape;235;p20"/>
          <p:cNvSpPr txBox="1"/>
          <p:nvPr/>
        </p:nvSpPr>
        <p:spPr>
          <a:xfrm>
            <a:off x="0" y="3818028"/>
            <a:ext cx="4564200" cy="6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2"/>
              </a:buClr>
              <a:buSzPts val="2300"/>
              <a:buFont typeface="Arial"/>
              <a:buChar char="●"/>
            </a:pPr>
            <a:r>
              <a:rPr b="0" i="0" lang="en-US" sz="1800" u="none" cap="none" strike="noStrike">
                <a:solidFill>
                  <a:srgbClr val="000000"/>
                </a:solidFill>
                <a:latin typeface="Arial"/>
                <a:ea typeface="Arial"/>
                <a:cs typeface="Arial"/>
                <a:sym typeface="Arial"/>
              </a:rPr>
              <a:t>Pueden tomar muchas decisiones, pero es posible que no cumplan con sus compromisos a largo plazo.</a:t>
            </a:r>
            <a:endParaRPr b="0" i="0" sz="1800" u="none" cap="none" strike="noStrike">
              <a:solidFill>
                <a:schemeClr val="dk2"/>
              </a:solidFill>
              <a:latin typeface="Arial"/>
              <a:ea typeface="Arial"/>
              <a:cs typeface="Arial"/>
              <a:sym typeface="Arial"/>
            </a:endParaRPr>
          </a:p>
        </p:txBody>
      </p:sp>
      <p:pic>
        <p:nvPicPr>
          <p:cNvPr id="236" name="Google Shape;236;p20" title="Beautiful young girl | Lisbon, Portugal | Pedro Ribeiro Simões ..."/>
          <p:cNvPicPr preferRelativeResize="0"/>
          <p:nvPr/>
        </p:nvPicPr>
        <p:blipFill rotWithShape="1">
          <a:blip r:embed="rId3">
            <a:alphaModFix/>
          </a:blip>
          <a:srcRect b="0" l="0" r="0" t="0"/>
          <a:stretch/>
        </p:blipFill>
        <p:spPr>
          <a:xfrm>
            <a:off x="4716600" y="152400"/>
            <a:ext cx="4275000" cy="4761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EL MENSAJE DEL EVANGELIO ES EL MISMO PARA LOS NIÑOS QUE PARA LOS ADULTOS. </a:t>
            </a:r>
            <a:endParaRPr sz="5400">
              <a:latin typeface="Amatic SC"/>
              <a:ea typeface="Amatic SC"/>
              <a:cs typeface="Amatic SC"/>
              <a:sym typeface="Amatic SC"/>
            </a:endParaRPr>
          </a:p>
        </p:txBody>
      </p:sp>
      <p:pic>
        <p:nvPicPr>
          <p:cNvPr id="242" name="Google Shape;242;p21"/>
          <p:cNvPicPr preferRelativeResize="0"/>
          <p:nvPr/>
        </p:nvPicPr>
        <p:blipFill rotWithShape="1">
          <a:blip r:embed="rId3">
            <a:alphaModFix/>
          </a:blip>
          <a:srcRect b="0" l="0" r="0" t="0"/>
          <a:stretch/>
        </p:blipFill>
        <p:spPr>
          <a:xfrm>
            <a:off x="4223675" y="703475"/>
            <a:ext cx="4615526" cy="31948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LOS NIÑOS APRENDEN SOBRE DIPERMANECER CONVERSACIONALOS EN ETAPAS </a:t>
            </a:r>
            <a:endParaRPr sz="5400">
              <a:latin typeface="Amatic SC"/>
              <a:ea typeface="Amatic SC"/>
              <a:cs typeface="Amatic SC"/>
              <a:sym typeface="Amatic SC"/>
            </a:endParaRPr>
          </a:p>
        </p:txBody>
      </p:sp>
      <p:pic>
        <p:nvPicPr>
          <p:cNvPr id="248" name="Google Shape;248;p22"/>
          <p:cNvPicPr preferRelativeResize="0"/>
          <p:nvPr/>
        </p:nvPicPr>
        <p:blipFill rotWithShape="1">
          <a:blip r:embed="rId3">
            <a:alphaModFix/>
          </a:blip>
          <a:srcRect b="0" l="0" r="0" t="0"/>
          <a:stretch/>
        </p:blipFill>
        <p:spPr>
          <a:xfrm>
            <a:off x="4223675" y="477525"/>
            <a:ext cx="4615524" cy="3861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000"/>
              <a:buNone/>
            </a:pPr>
            <a:r>
              <a:rPr b="0" i="0" lang="en-US" sz="5400">
                <a:solidFill>
                  <a:srgbClr val="000000"/>
                </a:solidFill>
                <a:latin typeface="Amatic SC"/>
                <a:ea typeface="Amatic SC"/>
                <a:cs typeface="Amatic SC"/>
                <a:sym typeface="Amatic SC"/>
              </a:rPr>
              <a:t>CUIDADO CON LAS PALABRAS: </a:t>
            </a:r>
            <a:br>
              <a:rPr b="0" i="0" lang="en-US" sz="5400">
                <a:solidFill>
                  <a:srgbClr val="000000"/>
                </a:solidFill>
                <a:latin typeface="Amatic SC"/>
                <a:ea typeface="Amatic SC"/>
                <a:cs typeface="Amatic SC"/>
                <a:sym typeface="Amatic SC"/>
              </a:rPr>
            </a:br>
            <a:r>
              <a:rPr b="0" i="0" lang="en-US" sz="5400">
                <a:solidFill>
                  <a:srgbClr val="000000"/>
                </a:solidFill>
                <a:latin typeface="Amatic SC"/>
                <a:ea typeface="Amatic SC"/>
                <a:cs typeface="Amatic SC"/>
                <a:sym typeface="Amatic SC"/>
              </a:rPr>
              <a:t>LOS NIÑOS SON PENSADORES LITERALMENTE </a:t>
            </a:r>
            <a:endParaRPr/>
          </a:p>
        </p:txBody>
      </p:sp>
      <p:pic>
        <p:nvPicPr>
          <p:cNvPr id="254" name="Google Shape;254;p23"/>
          <p:cNvPicPr preferRelativeResize="0"/>
          <p:nvPr/>
        </p:nvPicPr>
        <p:blipFill rotWithShape="1">
          <a:blip r:embed="rId3">
            <a:alphaModFix/>
          </a:blip>
          <a:srcRect b="0" l="0" r="0" t="0"/>
          <a:stretch/>
        </p:blipFill>
        <p:spPr>
          <a:xfrm>
            <a:off x="4223675" y="576025"/>
            <a:ext cx="4615522" cy="37382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HAGA PREGUNTAS ABIERTAS </a:t>
            </a:r>
            <a:endParaRPr sz="5400">
              <a:latin typeface="Amatic SC"/>
              <a:ea typeface="Amatic SC"/>
              <a:cs typeface="Amatic SC"/>
              <a:sym typeface="Amatic SC"/>
            </a:endParaRPr>
          </a:p>
        </p:txBody>
      </p:sp>
      <p:pic>
        <p:nvPicPr>
          <p:cNvPr id="260" name="Google Shape;260;p24"/>
          <p:cNvPicPr preferRelativeResize="0"/>
          <p:nvPr/>
        </p:nvPicPr>
        <p:blipFill rotWithShape="1">
          <a:blip r:embed="rId3">
            <a:alphaModFix/>
          </a:blip>
          <a:srcRect b="0" l="0" r="0" t="0"/>
          <a:stretch/>
        </p:blipFill>
        <p:spPr>
          <a:xfrm>
            <a:off x="4223675" y="532075"/>
            <a:ext cx="4615525" cy="3724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txBox="1"/>
          <p:nvPr>
            <p:ph type="ctrTitle"/>
          </p:nvPr>
        </p:nvSpPr>
        <p:spPr>
          <a:xfrm>
            <a:off x="254375" y="212400"/>
            <a:ext cx="3969300" cy="40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PERMANECER CONVERSACIONAL </a:t>
            </a:r>
            <a:endParaRPr sz="5400">
              <a:latin typeface="Amatic SC"/>
              <a:ea typeface="Amatic SC"/>
              <a:cs typeface="Amatic SC"/>
              <a:sym typeface="Amatic SC"/>
            </a:endParaRPr>
          </a:p>
        </p:txBody>
      </p:sp>
      <p:pic>
        <p:nvPicPr>
          <p:cNvPr id="266" name="Google Shape;266;p25"/>
          <p:cNvPicPr preferRelativeResize="0"/>
          <p:nvPr/>
        </p:nvPicPr>
        <p:blipFill rotWithShape="1">
          <a:blip r:embed="rId3">
            <a:alphaModFix/>
          </a:blip>
          <a:srcRect b="0" l="0" r="0" t="0"/>
          <a:stretch/>
        </p:blipFill>
        <p:spPr>
          <a:xfrm>
            <a:off x="4223675" y="532075"/>
            <a:ext cx="4615526" cy="3683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6"/>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200">
                <a:solidFill>
                  <a:srgbClr val="000000"/>
                </a:solidFill>
                <a:latin typeface="Amatic SC"/>
                <a:ea typeface="Amatic SC"/>
                <a:cs typeface="Amatic SC"/>
                <a:sym typeface="Amatic SC"/>
              </a:rPr>
              <a:t>NO SAQUE CONCLUSIONES PRECIPIDAS NI PRESIONE AL NIÑO PARA QUE TOME UNA DECISIÓN </a:t>
            </a:r>
            <a:endParaRPr sz="5200">
              <a:latin typeface="Amatic SC"/>
              <a:ea typeface="Amatic SC"/>
              <a:cs typeface="Amatic SC"/>
              <a:sym typeface="Amatic SC"/>
            </a:endParaRPr>
          </a:p>
        </p:txBody>
      </p:sp>
      <p:pic>
        <p:nvPicPr>
          <p:cNvPr id="272" name="Google Shape;272;p26"/>
          <p:cNvPicPr preferRelativeResize="0"/>
          <p:nvPr/>
        </p:nvPicPr>
        <p:blipFill rotWithShape="1">
          <a:blip r:embed="rId3">
            <a:alphaModFix/>
          </a:blip>
          <a:srcRect b="0" l="0" r="0" t="0"/>
          <a:stretch/>
        </p:blipFill>
        <p:spPr>
          <a:xfrm>
            <a:off x="4106600" y="569988"/>
            <a:ext cx="4670550" cy="38883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7"/>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ACEPTA EL SILENCIO </a:t>
            </a:r>
            <a:endParaRPr sz="5400">
              <a:latin typeface="Amatic SC"/>
              <a:ea typeface="Amatic SC"/>
              <a:cs typeface="Amatic SC"/>
              <a:sym typeface="Amatic SC"/>
            </a:endParaRPr>
          </a:p>
        </p:txBody>
      </p:sp>
      <p:pic>
        <p:nvPicPr>
          <p:cNvPr id="278" name="Google Shape;278;p27"/>
          <p:cNvPicPr preferRelativeResize="0"/>
          <p:nvPr/>
        </p:nvPicPr>
        <p:blipFill rotWithShape="1">
          <a:blip r:embed="rId3">
            <a:alphaModFix/>
          </a:blip>
          <a:srcRect b="0" l="0" r="0" t="0"/>
          <a:stretch/>
        </p:blipFill>
        <p:spPr>
          <a:xfrm>
            <a:off x="4223675" y="500262"/>
            <a:ext cx="4670551" cy="3836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8"/>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Cada niño merece asesoramiento personal </a:t>
            </a:r>
            <a:endParaRPr sz="5400">
              <a:latin typeface="Amatic SC"/>
              <a:ea typeface="Amatic SC"/>
              <a:cs typeface="Amatic SC"/>
              <a:sym typeface="Amatic SC"/>
            </a:endParaRPr>
          </a:p>
        </p:txBody>
      </p:sp>
      <p:pic>
        <p:nvPicPr>
          <p:cNvPr id="284" name="Google Shape;284;p28"/>
          <p:cNvPicPr preferRelativeResize="0"/>
          <p:nvPr/>
        </p:nvPicPr>
        <p:blipFill rotWithShape="1">
          <a:blip r:embed="rId3">
            <a:alphaModFix/>
          </a:blip>
          <a:srcRect b="0" l="0" r="0" t="0"/>
          <a:stretch/>
        </p:blipFill>
        <p:spPr>
          <a:xfrm>
            <a:off x="4106600" y="570000"/>
            <a:ext cx="4670550" cy="3741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ph type="ctrTitle"/>
          </p:nvPr>
        </p:nvSpPr>
        <p:spPr>
          <a:xfrm>
            <a:off x="103695" y="212400"/>
            <a:ext cx="4119980" cy="460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DISTINGUIR ENTRE ACEPTAR A CRISTO Y EL BAUTISMO </a:t>
            </a:r>
            <a:endParaRPr sz="5400">
              <a:latin typeface="Amatic SC"/>
              <a:ea typeface="Amatic SC"/>
              <a:cs typeface="Amatic SC"/>
              <a:sym typeface="Amatic SC"/>
            </a:endParaRPr>
          </a:p>
        </p:txBody>
      </p:sp>
      <p:pic>
        <p:nvPicPr>
          <p:cNvPr id="290" name="Google Shape;290;p29"/>
          <p:cNvPicPr preferRelativeResize="0"/>
          <p:nvPr/>
        </p:nvPicPr>
        <p:blipFill rotWithShape="1">
          <a:blip r:embed="rId3">
            <a:alphaModFix/>
          </a:blip>
          <a:srcRect b="0" l="0" r="0" t="0"/>
          <a:stretch/>
        </p:blipFill>
        <p:spPr>
          <a:xfrm>
            <a:off x="4139100" y="570000"/>
            <a:ext cx="4670550" cy="3673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t/>
            </a:r>
            <a:endParaRPr/>
          </a:p>
        </p:txBody>
      </p:sp>
      <p:sp>
        <p:nvSpPr>
          <p:cNvPr id="76" name="Google Shape;76;p3"/>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100"/>
              <a:buNone/>
            </a:pPr>
            <a:r>
              <a:t/>
            </a:r>
            <a:endParaRPr/>
          </a:p>
        </p:txBody>
      </p:sp>
      <p:pic>
        <p:nvPicPr>
          <p:cNvPr id="77" name="Google Shape;77;p3"/>
          <p:cNvPicPr preferRelativeResize="0"/>
          <p:nvPr/>
        </p:nvPicPr>
        <p:blipFill rotWithShape="1">
          <a:blip r:embed="rId3">
            <a:alphaModFix/>
          </a:blip>
          <a:srcRect b="0" l="0" r="0" t="0"/>
          <a:stretch/>
        </p:blipFill>
        <p:spPr>
          <a:xfrm>
            <a:off x="0" y="0"/>
            <a:ext cx="9144000" cy="5143499"/>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0"/>
          <p:cNvPicPr preferRelativeResize="0"/>
          <p:nvPr/>
        </p:nvPicPr>
        <p:blipFill rotWithShape="1">
          <a:blip r:embed="rId3">
            <a:alphaModFix/>
          </a:blip>
          <a:srcRect b="0" l="0" r="0" t="0"/>
          <a:stretch/>
        </p:blipFill>
        <p:spPr>
          <a:xfrm>
            <a:off x="0" y="1346425"/>
            <a:ext cx="3605500" cy="3797075"/>
          </a:xfrm>
          <a:prstGeom prst="rect">
            <a:avLst/>
          </a:prstGeom>
          <a:noFill/>
          <a:ln>
            <a:noFill/>
          </a:ln>
        </p:spPr>
      </p:pic>
      <p:sp>
        <p:nvSpPr>
          <p:cNvPr id="296" name="Google Shape;296;p30"/>
          <p:cNvSpPr txBox="1"/>
          <p:nvPr/>
        </p:nvSpPr>
        <p:spPr>
          <a:xfrm>
            <a:off x="0" y="0"/>
            <a:ext cx="9144000" cy="169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4500" u="none" cap="none" strike="noStrike">
                <a:solidFill>
                  <a:srgbClr val="000000"/>
                </a:solidFill>
                <a:latin typeface="Amatic SC"/>
                <a:ea typeface="Amatic SC"/>
                <a:cs typeface="Amatic SC"/>
                <a:sym typeface="Amatic SC"/>
              </a:rPr>
              <a:t>Características de la generación Alfa nacida entre 2010 y la actualidad </a:t>
            </a:r>
            <a:endParaRPr b="0" i="0" sz="4500" u="none" cap="none" strike="noStrike">
              <a:solidFill>
                <a:schemeClr val="accent1"/>
              </a:solidFill>
              <a:latin typeface="Amatic SC"/>
              <a:ea typeface="Amatic SC"/>
              <a:cs typeface="Amatic SC"/>
              <a:sym typeface="Amatic SC"/>
            </a:endParaRPr>
          </a:p>
        </p:txBody>
      </p:sp>
      <p:sp>
        <p:nvSpPr>
          <p:cNvPr id="297" name="Google Shape;297;p30"/>
          <p:cNvSpPr txBox="1"/>
          <p:nvPr/>
        </p:nvSpPr>
        <p:spPr>
          <a:xfrm>
            <a:off x="3671487" y="1420393"/>
            <a:ext cx="7308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Generación de vidrio</a:t>
            </a:r>
            <a:endParaRPr b="0" i="0" sz="2000" u="none" cap="none" strike="noStrike">
              <a:solidFill>
                <a:srgbClr val="FFFFFF"/>
              </a:solidFill>
              <a:latin typeface="Arial"/>
              <a:ea typeface="Arial"/>
              <a:cs typeface="Arial"/>
              <a:sym typeface="Arial"/>
            </a:endParaRPr>
          </a:p>
        </p:txBody>
      </p:sp>
      <p:sp>
        <p:nvSpPr>
          <p:cNvPr id="298" name="Google Shape;298;p30"/>
          <p:cNvSpPr txBox="1"/>
          <p:nvPr/>
        </p:nvSpPr>
        <p:spPr>
          <a:xfrm>
            <a:off x="3671487" y="1883994"/>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Disminución de la motricidad fina</a:t>
            </a:r>
            <a:endParaRPr b="0" i="0" sz="2000" u="none" cap="none" strike="noStrike">
              <a:solidFill>
                <a:srgbClr val="FFFFFF"/>
              </a:solidFill>
              <a:latin typeface="Arial"/>
              <a:ea typeface="Arial"/>
              <a:cs typeface="Arial"/>
              <a:sym typeface="Arial"/>
            </a:endParaRPr>
          </a:p>
        </p:txBody>
      </p:sp>
      <p:sp>
        <p:nvSpPr>
          <p:cNvPr id="299" name="Google Shape;299;p30"/>
          <p:cNvSpPr txBox="1"/>
          <p:nvPr/>
        </p:nvSpPr>
        <p:spPr>
          <a:xfrm>
            <a:off x="3671487" y="2403631"/>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Menos juegos al aire libre</a:t>
            </a:r>
            <a:endParaRPr b="0" i="0" sz="2000" u="none" cap="none" strike="noStrike">
              <a:solidFill>
                <a:srgbClr val="FFFFFF"/>
              </a:solidFill>
              <a:latin typeface="Arial"/>
              <a:ea typeface="Arial"/>
              <a:cs typeface="Arial"/>
              <a:sym typeface="Arial"/>
            </a:endParaRPr>
          </a:p>
        </p:txBody>
      </p:sp>
      <p:sp>
        <p:nvSpPr>
          <p:cNvPr id="300" name="Google Shape;300;p30"/>
          <p:cNvSpPr txBox="1"/>
          <p:nvPr/>
        </p:nvSpPr>
        <p:spPr>
          <a:xfrm>
            <a:off x="3671487" y="2928737"/>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Déficit de habilidades de pensamiento crítico</a:t>
            </a:r>
            <a:endParaRPr b="0" i="0" sz="2000" u="none" cap="none" strike="noStrike">
              <a:solidFill>
                <a:srgbClr val="FFFFFF"/>
              </a:solidFill>
              <a:latin typeface="Arial"/>
              <a:ea typeface="Arial"/>
              <a:cs typeface="Arial"/>
              <a:sym typeface="Arial"/>
            </a:endParaRPr>
          </a:p>
        </p:txBody>
      </p:sp>
      <p:sp>
        <p:nvSpPr>
          <p:cNvPr id="301" name="Google Shape;301;p30"/>
          <p:cNvSpPr txBox="1"/>
          <p:nvPr/>
        </p:nvSpPr>
        <p:spPr>
          <a:xfrm>
            <a:off x="3671487" y="3817196"/>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Mayor ansiedad/depresión</a:t>
            </a:r>
            <a:endParaRPr b="0" i="0" sz="2000" u="none" cap="none" strike="noStrike">
              <a:solidFill>
                <a:srgbClr val="FFFFFF"/>
              </a:solidFill>
              <a:latin typeface="Arial"/>
              <a:ea typeface="Arial"/>
              <a:cs typeface="Arial"/>
              <a:sym typeface="Arial"/>
            </a:endParaRPr>
          </a:p>
        </p:txBody>
      </p:sp>
      <p:sp>
        <p:nvSpPr>
          <p:cNvPr id="302" name="Google Shape;302;p30"/>
          <p:cNvSpPr txBox="1"/>
          <p:nvPr/>
        </p:nvSpPr>
        <p:spPr>
          <a:xfrm>
            <a:off x="3671487" y="4336833"/>
            <a:ext cx="55386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Presencia de obesidad infantile</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1"/>
          <p:cNvSpPr txBox="1"/>
          <p:nvPr/>
        </p:nvSpPr>
        <p:spPr>
          <a:xfrm>
            <a:off x="0" y="0"/>
            <a:ext cx="9144000" cy="169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5400" u="none" cap="none" strike="noStrike">
                <a:solidFill>
                  <a:srgbClr val="000000"/>
                </a:solidFill>
                <a:latin typeface="Amatic SC"/>
                <a:ea typeface="Amatic SC"/>
                <a:cs typeface="Amatic SC"/>
                <a:sym typeface="Amatic SC"/>
              </a:rPr>
              <a:t>Llegando a la generación Alfa </a:t>
            </a:r>
            <a:endParaRPr b="0" i="0" sz="5400" u="none" cap="none" strike="noStrike">
              <a:solidFill>
                <a:schemeClr val="accent1"/>
              </a:solidFill>
              <a:latin typeface="Amatic SC"/>
              <a:ea typeface="Amatic SC"/>
              <a:cs typeface="Amatic SC"/>
              <a:sym typeface="Amatic SC"/>
            </a:endParaRPr>
          </a:p>
        </p:txBody>
      </p:sp>
      <p:sp>
        <p:nvSpPr>
          <p:cNvPr id="308" name="Google Shape;308;p31"/>
          <p:cNvSpPr txBox="1"/>
          <p:nvPr/>
        </p:nvSpPr>
        <p:spPr>
          <a:xfrm>
            <a:off x="3637150" y="987975"/>
            <a:ext cx="5507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Elija un juego interactivo</a:t>
            </a:r>
            <a:endParaRPr b="0" i="0" sz="2000" u="none" cap="none" strike="noStrike">
              <a:solidFill>
                <a:srgbClr val="FFFFFF"/>
              </a:solidFill>
              <a:latin typeface="Arial"/>
              <a:ea typeface="Arial"/>
              <a:cs typeface="Arial"/>
              <a:sym typeface="Arial"/>
            </a:endParaRPr>
          </a:p>
        </p:txBody>
      </p:sp>
      <p:sp>
        <p:nvSpPr>
          <p:cNvPr id="309" name="Google Shape;309;p31"/>
          <p:cNvSpPr txBox="1"/>
          <p:nvPr/>
        </p:nvSpPr>
        <p:spPr>
          <a:xfrm>
            <a:off x="3716024" y="2492350"/>
            <a:ext cx="5475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Cree un espacio seguro.</a:t>
            </a:r>
            <a:endParaRPr b="0" i="0" sz="2000" u="none" cap="none" strike="noStrike">
              <a:solidFill>
                <a:srgbClr val="FFFFFF"/>
              </a:solidFill>
              <a:latin typeface="Arial"/>
              <a:ea typeface="Arial"/>
              <a:cs typeface="Arial"/>
              <a:sym typeface="Arial"/>
            </a:endParaRPr>
          </a:p>
        </p:txBody>
      </p:sp>
      <p:sp>
        <p:nvSpPr>
          <p:cNvPr id="310" name="Google Shape;310;p31"/>
          <p:cNvSpPr txBox="1"/>
          <p:nvPr/>
        </p:nvSpPr>
        <p:spPr>
          <a:xfrm>
            <a:off x="3716024" y="3000056"/>
            <a:ext cx="5475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Facilite el asombro y la admiración.</a:t>
            </a:r>
            <a:endParaRPr b="0" i="0" sz="2000" u="none" cap="none" strike="noStrike">
              <a:solidFill>
                <a:srgbClr val="FFFFFF"/>
              </a:solidFill>
              <a:latin typeface="Arial"/>
              <a:ea typeface="Arial"/>
              <a:cs typeface="Arial"/>
              <a:sym typeface="Arial"/>
            </a:endParaRPr>
          </a:p>
        </p:txBody>
      </p:sp>
      <p:sp>
        <p:nvSpPr>
          <p:cNvPr id="311" name="Google Shape;311;p31"/>
          <p:cNvSpPr txBox="1"/>
          <p:nvPr/>
        </p:nvSpPr>
        <p:spPr>
          <a:xfrm>
            <a:off x="3716024" y="3648425"/>
            <a:ext cx="5538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Enseñe para la transformación.</a:t>
            </a:r>
            <a:endParaRPr b="0" i="0" sz="2000" u="none" cap="none" strike="noStrike">
              <a:solidFill>
                <a:srgbClr val="FFFFFF"/>
              </a:solidFill>
              <a:latin typeface="Arial"/>
              <a:ea typeface="Arial"/>
              <a:cs typeface="Arial"/>
              <a:sym typeface="Arial"/>
            </a:endParaRPr>
          </a:p>
        </p:txBody>
      </p:sp>
      <p:pic>
        <p:nvPicPr>
          <p:cNvPr id="312" name="Google Shape;312;p31"/>
          <p:cNvPicPr preferRelativeResize="0"/>
          <p:nvPr/>
        </p:nvPicPr>
        <p:blipFill rotWithShape="1">
          <a:blip r:embed="rId3">
            <a:alphaModFix/>
          </a:blip>
          <a:srcRect b="0" l="0" r="0" t="0"/>
          <a:stretch/>
        </p:blipFill>
        <p:spPr>
          <a:xfrm>
            <a:off x="0" y="987975"/>
            <a:ext cx="3668849" cy="3528999"/>
          </a:xfrm>
          <a:prstGeom prst="rect">
            <a:avLst/>
          </a:prstGeom>
          <a:noFill/>
          <a:ln>
            <a:noFill/>
          </a:ln>
        </p:spPr>
      </p:pic>
      <p:sp>
        <p:nvSpPr>
          <p:cNvPr id="313" name="Google Shape;313;p31"/>
          <p:cNvSpPr txBox="1"/>
          <p:nvPr/>
        </p:nvSpPr>
        <p:spPr>
          <a:xfrm>
            <a:off x="3653050" y="1497375"/>
            <a:ext cx="5475300" cy="83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1" lang="en-US" sz="2000" u="none" cap="none" strike="noStrike">
                <a:solidFill>
                  <a:srgbClr val="3535CF"/>
                </a:solidFill>
                <a:latin typeface="Arial"/>
                <a:ea typeface="Arial"/>
                <a:cs typeface="Arial"/>
                <a:sym typeface="Arial"/>
              </a:rPr>
              <a:t>“</a:t>
            </a:r>
            <a:r>
              <a:rPr b="0" i="0" lang="en-US" sz="2000" u="none" cap="none" strike="noStrike">
                <a:solidFill>
                  <a:srgbClr val="3535CF"/>
                </a:solidFill>
                <a:latin typeface="Arial"/>
                <a:ea typeface="Arial"/>
                <a:cs typeface="Arial"/>
                <a:sym typeface="Arial"/>
              </a:rPr>
              <a:t>Dime lo que olvido. Enséñame y lo recordaré. Involúcrame y lo aprenderé” </a:t>
            </a:r>
            <a:endParaRPr/>
          </a:p>
          <a:p>
            <a:pPr indent="0" lvl="0" marL="0" marR="0" rtl="0" algn="ctr">
              <a:lnSpc>
                <a:spcPct val="100000"/>
              </a:lnSpc>
              <a:spcBef>
                <a:spcPts val="0"/>
              </a:spcBef>
              <a:spcAft>
                <a:spcPts val="0"/>
              </a:spcAft>
              <a:buNone/>
            </a:pPr>
            <a:r>
              <a:rPr b="0" i="0" lang="en-US" sz="2000" u="none" cap="none" strike="noStrike">
                <a:solidFill>
                  <a:srgbClr val="3535CF"/>
                </a:solidFill>
                <a:latin typeface="Arial"/>
                <a:ea typeface="Arial"/>
                <a:cs typeface="Arial"/>
                <a:sym typeface="Arial"/>
              </a:rPr>
              <a:t>~ Benjamn Frankln</a:t>
            </a:r>
            <a:endParaRPr b="0" i="1" sz="2000" u="none" cap="none" strike="noStrike">
              <a:solidFill>
                <a:srgbClr val="3535CF"/>
              </a:solidFill>
              <a:latin typeface="Arial"/>
              <a:ea typeface="Arial"/>
              <a:cs typeface="Arial"/>
              <a:sym typeface="Arial"/>
            </a:endParaRPr>
          </a:p>
        </p:txBody>
      </p:sp>
      <p:sp>
        <p:nvSpPr>
          <p:cNvPr id="314" name="Google Shape;314;p31"/>
          <p:cNvSpPr txBox="1"/>
          <p:nvPr/>
        </p:nvSpPr>
        <p:spPr>
          <a:xfrm>
            <a:off x="3716024" y="4290200"/>
            <a:ext cx="54753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Concéntrese en las relaciones.</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2"/>
          <p:cNvSpPr txBox="1"/>
          <p:nvPr/>
        </p:nvSpPr>
        <p:spPr>
          <a:xfrm>
            <a:off x="0" y="0"/>
            <a:ext cx="9144000" cy="169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5400" u="none" cap="none" strike="noStrike">
                <a:solidFill>
                  <a:srgbClr val="000000"/>
                </a:solidFill>
                <a:latin typeface="Amatic SC"/>
                <a:ea typeface="Amatic SC"/>
                <a:cs typeface="Amatic SC"/>
                <a:sym typeface="Amatic SC"/>
              </a:rPr>
              <a:t>ASOCIACIÓN CON LOS PADRES </a:t>
            </a:r>
            <a:endParaRPr b="0" i="0" sz="5400" u="none" cap="none" strike="noStrike">
              <a:solidFill>
                <a:schemeClr val="accent1"/>
              </a:solidFill>
              <a:latin typeface="Amatic SC"/>
              <a:ea typeface="Amatic SC"/>
              <a:cs typeface="Amatic SC"/>
              <a:sym typeface="Amatic SC"/>
            </a:endParaRPr>
          </a:p>
        </p:txBody>
      </p:sp>
      <p:sp>
        <p:nvSpPr>
          <p:cNvPr id="320" name="Google Shape;320;p32"/>
          <p:cNvSpPr txBox="1"/>
          <p:nvPr/>
        </p:nvSpPr>
        <p:spPr>
          <a:xfrm>
            <a:off x="3982300" y="987975"/>
            <a:ext cx="5162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Involucrar a las familias</a:t>
            </a:r>
            <a:endParaRPr b="0" i="0" sz="2000" u="none" cap="none" strike="noStrike">
              <a:solidFill>
                <a:srgbClr val="FFFFFF"/>
              </a:solidFill>
              <a:latin typeface="Arial"/>
              <a:ea typeface="Arial"/>
              <a:cs typeface="Arial"/>
              <a:sym typeface="Arial"/>
            </a:endParaRPr>
          </a:p>
        </p:txBody>
      </p:sp>
      <p:sp>
        <p:nvSpPr>
          <p:cNvPr id="321" name="Google Shape;321;p32"/>
          <p:cNvSpPr txBox="1"/>
          <p:nvPr/>
        </p:nvSpPr>
        <p:spPr>
          <a:xfrm>
            <a:off x="3982050" y="2198225"/>
            <a:ext cx="5162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Ministrar a los padres</a:t>
            </a:r>
            <a:endParaRPr b="0" i="0" sz="2000" u="none" cap="none" strike="noStrike">
              <a:solidFill>
                <a:srgbClr val="FFFFFF"/>
              </a:solidFill>
              <a:latin typeface="Arial"/>
              <a:ea typeface="Arial"/>
              <a:cs typeface="Arial"/>
              <a:sym typeface="Arial"/>
            </a:endParaRPr>
          </a:p>
        </p:txBody>
      </p:sp>
      <p:sp>
        <p:nvSpPr>
          <p:cNvPr id="322" name="Google Shape;322;p32"/>
          <p:cNvSpPr txBox="1"/>
          <p:nvPr/>
        </p:nvSpPr>
        <p:spPr>
          <a:xfrm>
            <a:off x="3982050" y="2732488"/>
            <a:ext cx="5162100" cy="10008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Fomentar el discipulado en el hogar</a:t>
            </a:r>
            <a:endParaRPr b="0" i="0" sz="2000" u="none" cap="none" strike="noStrike">
              <a:solidFill>
                <a:srgbClr val="FFFFFF"/>
              </a:solidFill>
              <a:latin typeface="Arial"/>
              <a:ea typeface="Arial"/>
              <a:cs typeface="Arial"/>
              <a:sym typeface="Arial"/>
            </a:endParaRPr>
          </a:p>
        </p:txBody>
      </p:sp>
      <p:sp>
        <p:nvSpPr>
          <p:cNvPr id="323" name="Google Shape;323;p32"/>
          <p:cNvSpPr txBox="1"/>
          <p:nvPr/>
        </p:nvSpPr>
        <p:spPr>
          <a:xfrm>
            <a:off x="4539300" y="1565100"/>
            <a:ext cx="4604700" cy="68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Ejemplo: simple llamada telefónica, mensaje de video, mensaje de texto o nota escrita a mano. </a:t>
            </a:r>
            <a:endParaRPr b="0" i="1" sz="1900" u="none" cap="none" strike="noStrike">
              <a:solidFill>
                <a:srgbClr val="000000"/>
              </a:solidFill>
              <a:latin typeface="Lato"/>
              <a:ea typeface="Lato"/>
              <a:cs typeface="Lato"/>
              <a:sym typeface="Lato"/>
            </a:endParaRPr>
          </a:p>
        </p:txBody>
      </p:sp>
      <p:sp>
        <p:nvSpPr>
          <p:cNvPr id="324" name="Google Shape;324;p32"/>
          <p:cNvSpPr txBox="1"/>
          <p:nvPr/>
        </p:nvSpPr>
        <p:spPr>
          <a:xfrm>
            <a:off x="3982050" y="3495539"/>
            <a:ext cx="5162100" cy="6294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Quattrocento Sans"/>
              <a:buChar char="●"/>
            </a:pPr>
            <a:r>
              <a:rPr b="0" i="0" lang="en-US" sz="2000" u="none" cap="none" strike="noStrike">
                <a:solidFill>
                  <a:srgbClr val="000000"/>
                </a:solidFill>
                <a:latin typeface="Arial"/>
                <a:ea typeface="Arial"/>
                <a:cs typeface="Arial"/>
                <a:sym typeface="Arial"/>
              </a:rPr>
              <a:t>Centrarse en las relaciones.</a:t>
            </a:r>
            <a:endParaRPr b="0" i="0" sz="2000" u="none" cap="none" strike="noStrike">
              <a:solidFill>
                <a:srgbClr val="FFFFFF"/>
              </a:solidFill>
              <a:latin typeface="Arial"/>
              <a:ea typeface="Arial"/>
              <a:cs typeface="Arial"/>
              <a:sym typeface="Arial"/>
            </a:endParaRPr>
          </a:p>
        </p:txBody>
      </p:sp>
      <p:sp>
        <p:nvSpPr>
          <p:cNvPr id="325" name="Google Shape;325;p32"/>
          <p:cNvSpPr/>
          <p:nvPr/>
        </p:nvSpPr>
        <p:spPr>
          <a:xfrm>
            <a:off x="0" y="938125"/>
            <a:ext cx="3982299" cy="4735174"/>
          </a:xfrm>
          <a:prstGeom prst="rect">
            <a:avLst/>
          </a:prstGeom>
          <a:solidFill>
            <a:srgbClr val="FFFFFF"/>
          </a:solidFill>
          <a:ln>
            <a:noFill/>
          </a:ln>
        </p:spPr>
      </p:sp>
      <p:sp>
        <p:nvSpPr>
          <p:cNvPr id="326" name="Google Shape;326;p32"/>
          <p:cNvSpPr txBox="1"/>
          <p:nvPr/>
        </p:nvSpPr>
        <p:spPr>
          <a:xfrm>
            <a:off x="3981900" y="4138170"/>
            <a:ext cx="5162100" cy="62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1" lang="en-US" sz="2000" u="none" cap="none" strike="noStrike">
                <a:solidFill>
                  <a:srgbClr val="000000"/>
                </a:solidFill>
                <a:latin typeface="Arial"/>
                <a:ea typeface="Arial"/>
                <a:cs typeface="Arial"/>
                <a:sym typeface="Arial"/>
              </a:rPr>
              <a:t>El maestro que sostiene la mano de mi hijo, también sostiene mi corazón. </a:t>
            </a:r>
            <a:endParaRPr b="0" i="1" sz="20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33"/>
          <p:cNvPicPr preferRelativeResize="0"/>
          <p:nvPr/>
        </p:nvPicPr>
        <p:blipFill rotWithShape="1">
          <a:blip r:embed="rId3">
            <a:alphaModFix/>
          </a:blip>
          <a:srcRect b="0" l="0" r="0" t="0"/>
          <a:stretch/>
        </p:blipFill>
        <p:spPr>
          <a:xfrm rot="10800000">
            <a:off x="-218425" y="-74949"/>
            <a:ext cx="9468550" cy="5095649"/>
          </a:xfrm>
          <a:prstGeom prst="rect">
            <a:avLst/>
          </a:prstGeom>
          <a:noFill/>
          <a:ln>
            <a:noFill/>
          </a:ln>
        </p:spPr>
      </p:pic>
      <p:sp>
        <p:nvSpPr>
          <p:cNvPr id="332" name="Google Shape;332;p33"/>
          <p:cNvSpPr txBox="1"/>
          <p:nvPr>
            <p:ph type="ctrTitle"/>
          </p:nvPr>
        </p:nvSpPr>
        <p:spPr>
          <a:xfrm>
            <a:off x="2824150" y="900450"/>
            <a:ext cx="3656400" cy="238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5400">
                <a:solidFill>
                  <a:srgbClr val="000000"/>
                </a:solidFill>
                <a:latin typeface="Amatic SC"/>
                <a:ea typeface="Amatic SC"/>
                <a:cs typeface="Amatic SC"/>
                <a:sym typeface="Amatic SC"/>
              </a:rPr>
              <a:t>RECURSOS </a:t>
            </a:r>
            <a:endParaRPr sz="5400">
              <a:latin typeface="Amatic SC"/>
              <a:ea typeface="Amatic SC"/>
              <a:cs typeface="Amatic SC"/>
              <a:sym typeface="Amatic S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4"/>
          <p:cNvPicPr preferRelativeResize="0"/>
          <p:nvPr/>
        </p:nvPicPr>
        <p:blipFill rotWithShape="1">
          <a:blip r:embed="rId3">
            <a:alphaModFix/>
          </a:blip>
          <a:srcRect b="0" l="0" r="0" t="0"/>
          <a:stretch/>
        </p:blipFill>
        <p:spPr>
          <a:xfrm>
            <a:off x="152400" y="152400"/>
            <a:ext cx="4838701" cy="4838701"/>
          </a:xfrm>
          <a:prstGeom prst="rect">
            <a:avLst/>
          </a:prstGeom>
          <a:noFill/>
          <a:ln cap="flat" cmpd="sng" w="38100">
            <a:solidFill>
              <a:schemeClr val="dk2"/>
            </a:solidFill>
            <a:prstDash val="solid"/>
            <a:round/>
            <a:headEnd len="sm" w="sm" type="none"/>
            <a:tailEnd len="sm" w="sm" type="none"/>
          </a:ln>
        </p:spPr>
      </p:pic>
      <p:sp>
        <p:nvSpPr>
          <p:cNvPr id="338" name="Google Shape;338;p34"/>
          <p:cNvSpPr txBox="1"/>
          <p:nvPr>
            <p:ph type="ctrTitle"/>
          </p:nvPr>
        </p:nvSpPr>
        <p:spPr>
          <a:xfrm>
            <a:off x="5143500" y="152400"/>
            <a:ext cx="3882600" cy="4838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US" sz="3000"/>
              <a:t>Available at:</a:t>
            </a:r>
            <a:endParaRPr sz="3000"/>
          </a:p>
          <a:p>
            <a:pPr indent="0" lvl="0" marL="0" rtl="0" algn="ctr">
              <a:lnSpc>
                <a:spcPct val="100000"/>
              </a:lnSpc>
              <a:spcBef>
                <a:spcPts val="0"/>
              </a:spcBef>
              <a:spcAft>
                <a:spcPts val="0"/>
              </a:spcAft>
              <a:buSzPts val="8000"/>
              <a:buNone/>
            </a:pPr>
            <a:r>
              <a:rPr lang="en-US" sz="3000"/>
              <a:t>GC2Press.Org</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US" sz="3000"/>
              <a:t>$5/booklet</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US" sz="3000"/>
              <a:t>Available in English &amp; Spanish</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5"/>
          <p:cNvSpPr txBox="1"/>
          <p:nvPr>
            <p:ph type="ctrTitle"/>
          </p:nvPr>
        </p:nvSpPr>
        <p:spPr>
          <a:xfrm>
            <a:off x="5428450" y="152400"/>
            <a:ext cx="3355500" cy="4838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lang="en-US" sz="3000"/>
              <a:t>I’m a Christian Now!</a:t>
            </a:r>
            <a:endParaRPr sz="3000"/>
          </a:p>
          <a:p>
            <a:pPr indent="0" lvl="0" marL="0" rtl="0" algn="ctr">
              <a:lnSpc>
                <a:spcPct val="100000"/>
              </a:lnSpc>
              <a:spcBef>
                <a:spcPts val="0"/>
              </a:spcBef>
              <a:spcAft>
                <a:spcPts val="0"/>
              </a:spcAft>
              <a:buSzPts val="8000"/>
              <a:buNone/>
            </a:pPr>
            <a:r>
              <a:rPr lang="en-US" sz="3000"/>
              <a:t>Class Curriculum</a:t>
            </a:r>
            <a:endParaRPr sz="3000"/>
          </a:p>
          <a:p>
            <a:pPr indent="0" lvl="0" marL="0" rtl="0" algn="ctr">
              <a:lnSpc>
                <a:spcPct val="100000"/>
              </a:lnSpc>
              <a:spcBef>
                <a:spcPts val="0"/>
              </a:spcBef>
              <a:spcAft>
                <a:spcPts val="0"/>
              </a:spcAft>
              <a:buSzPts val="8000"/>
              <a:buNone/>
            </a:pPr>
            <a:r>
              <a:rPr lang="en-US" sz="3000"/>
              <a:t>Lifeway.com</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US" sz="3000"/>
              <a:t>$49.99/Kit</a:t>
            </a:r>
            <a:endParaRPr sz="3000"/>
          </a:p>
          <a:p>
            <a:pPr indent="0" lvl="0" marL="0" rtl="0" algn="ctr">
              <a:lnSpc>
                <a:spcPct val="100000"/>
              </a:lnSpc>
              <a:spcBef>
                <a:spcPts val="0"/>
              </a:spcBef>
              <a:spcAft>
                <a:spcPts val="0"/>
              </a:spcAft>
              <a:buSzPts val="8000"/>
              <a:buNone/>
            </a:pPr>
            <a:r>
              <a:rPr lang="en-US" sz="3000"/>
              <a:t>$7.49/student book</a:t>
            </a:r>
            <a:endParaRPr sz="3000"/>
          </a:p>
          <a:p>
            <a:pPr indent="0" lvl="0" marL="0" rtl="0" algn="ctr">
              <a:lnSpc>
                <a:spcPct val="100000"/>
              </a:lnSpc>
              <a:spcBef>
                <a:spcPts val="0"/>
              </a:spcBef>
              <a:spcAft>
                <a:spcPts val="0"/>
              </a:spcAft>
              <a:buSzPts val="8000"/>
              <a:buNone/>
            </a:pPr>
            <a:r>
              <a:t/>
            </a:r>
            <a:endParaRPr sz="3000"/>
          </a:p>
          <a:p>
            <a:pPr indent="0" lvl="0" marL="0" rtl="0" algn="ctr">
              <a:lnSpc>
                <a:spcPct val="100000"/>
              </a:lnSpc>
              <a:spcBef>
                <a:spcPts val="0"/>
              </a:spcBef>
              <a:spcAft>
                <a:spcPts val="0"/>
              </a:spcAft>
              <a:buSzPts val="8000"/>
              <a:buNone/>
            </a:pPr>
            <a:r>
              <a:rPr lang="en-US" sz="3000"/>
              <a:t>Available in English &amp; Spanish</a:t>
            </a:r>
            <a:endParaRPr sz="3000"/>
          </a:p>
        </p:txBody>
      </p:sp>
      <p:pic>
        <p:nvPicPr>
          <p:cNvPr id="344" name="Google Shape;344;p35"/>
          <p:cNvPicPr preferRelativeResize="0"/>
          <p:nvPr/>
        </p:nvPicPr>
        <p:blipFill rotWithShape="1">
          <a:blip r:embed="rId3">
            <a:alphaModFix/>
          </a:blip>
          <a:srcRect b="0" l="0" r="0" t="0"/>
          <a:stretch/>
        </p:blipFill>
        <p:spPr>
          <a:xfrm>
            <a:off x="171000" y="85475"/>
            <a:ext cx="3455100" cy="4870000"/>
          </a:xfrm>
          <a:prstGeom prst="rect">
            <a:avLst/>
          </a:prstGeom>
          <a:noFill/>
          <a:ln cap="flat" cmpd="sng" w="38100">
            <a:solidFill>
              <a:schemeClr val="dk2"/>
            </a:solidFill>
            <a:prstDash val="solid"/>
            <a:round/>
            <a:headEnd len="sm" w="sm" type="none"/>
            <a:tailEnd len="sm" w="sm" type="none"/>
          </a:ln>
        </p:spPr>
      </p:pic>
      <p:pic>
        <p:nvPicPr>
          <p:cNvPr id="345" name="Google Shape;345;p35"/>
          <p:cNvPicPr preferRelativeResize="0"/>
          <p:nvPr/>
        </p:nvPicPr>
        <p:blipFill rotWithShape="1">
          <a:blip r:embed="rId4">
            <a:alphaModFix/>
          </a:blip>
          <a:srcRect b="0" l="0" r="0" t="0"/>
          <a:stretch/>
        </p:blipFill>
        <p:spPr>
          <a:xfrm>
            <a:off x="3732625" y="1075725"/>
            <a:ext cx="2109026" cy="2265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6"/>
          <p:cNvSpPr txBox="1"/>
          <p:nvPr>
            <p:ph type="ctrTitle"/>
          </p:nvPr>
        </p:nvSpPr>
        <p:spPr>
          <a:xfrm>
            <a:off x="135325" y="4146150"/>
            <a:ext cx="2674500" cy="966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lang="en-US" sz="1100" u="sng">
                <a:solidFill>
                  <a:srgbClr val="0000FF"/>
                </a:solidFill>
                <a:latin typeface="Arial"/>
                <a:ea typeface="Arial"/>
                <a:cs typeface="Arial"/>
                <a:sym typeface="Arial"/>
                <a:hlinkClick r:id="rId3">
                  <a:extLst>
                    <a:ext uri="{A12FA001-AC4F-418D-AE19-62706E023703}">
                      <ahyp:hlinkClr val="tx"/>
                    </a:ext>
                  </a:extLst>
                </a:hlinkClick>
              </a:rPr>
              <a:t>www.lifeway.com/agesandstages</a:t>
            </a:r>
            <a:endParaRPr sz="3000">
              <a:solidFill>
                <a:srgbClr val="0000FF"/>
              </a:solidFill>
            </a:endParaRPr>
          </a:p>
        </p:txBody>
      </p:sp>
      <p:pic>
        <p:nvPicPr>
          <p:cNvPr id="351" name="Google Shape;351;p36"/>
          <p:cNvPicPr preferRelativeResize="0"/>
          <p:nvPr/>
        </p:nvPicPr>
        <p:blipFill rotWithShape="1">
          <a:blip r:embed="rId4">
            <a:alphaModFix/>
          </a:blip>
          <a:srcRect b="0" l="0" r="0" t="0"/>
          <a:stretch/>
        </p:blipFill>
        <p:spPr>
          <a:xfrm>
            <a:off x="135313" y="666750"/>
            <a:ext cx="2809875" cy="3810000"/>
          </a:xfrm>
          <a:prstGeom prst="rect">
            <a:avLst/>
          </a:prstGeom>
          <a:noFill/>
          <a:ln>
            <a:noFill/>
          </a:ln>
        </p:spPr>
      </p:pic>
      <p:sp>
        <p:nvSpPr>
          <p:cNvPr id="352" name="Google Shape;352;p36"/>
          <p:cNvSpPr txBox="1"/>
          <p:nvPr/>
        </p:nvSpPr>
        <p:spPr>
          <a:xfrm>
            <a:off x="7125" y="0"/>
            <a:ext cx="9144000" cy="59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matic SC"/>
                <a:ea typeface="Amatic SC"/>
                <a:cs typeface="Amatic SC"/>
                <a:sym typeface="Amatic SC"/>
              </a:rPr>
              <a:t>Free online resources from Lifeway.com</a:t>
            </a:r>
            <a:endParaRPr b="1" i="0" sz="3000" u="none" cap="none" strike="noStrike">
              <a:solidFill>
                <a:schemeClr val="accent1"/>
              </a:solidFill>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Source Code Pro"/>
              <a:ea typeface="Source Code Pro"/>
              <a:cs typeface="Source Code Pro"/>
              <a:sym typeface="Source Code Pro"/>
            </a:endParaRPr>
          </a:p>
        </p:txBody>
      </p:sp>
      <p:sp>
        <p:nvSpPr>
          <p:cNvPr id="353" name="Google Shape;353;p36"/>
          <p:cNvSpPr txBox="1"/>
          <p:nvPr/>
        </p:nvSpPr>
        <p:spPr>
          <a:xfrm>
            <a:off x="6026875" y="666750"/>
            <a:ext cx="30000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God’s Plan for Us</a:t>
            </a:r>
            <a:endParaRPr b="0" i="0" sz="14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Gospel Presentation</a:t>
            </a:r>
            <a:endParaRPr b="0" i="0" sz="14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https://s7d9.scene7.com/is/content/LifeWayChristianResources/GOSPEL-Gods-Plan-for-Uspdf.pdf</a:t>
            </a:r>
            <a:endParaRPr b="0" i="0" sz="1400" u="none" cap="none" strike="noStrike">
              <a:solidFill>
                <a:srgbClr val="000000"/>
              </a:solidFill>
              <a:latin typeface="Arial"/>
              <a:ea typeface="Arial"/>
              <a:cs typeface="Arial"/>
              <a:sym typeface="Arial"/>
            </a:endParaRPr>
          </a:p>
        </p:txBody>
      </p:sp>
      <p:pic>
        <p:nvPicPr>
          <p:cNvPr id="354" name="Google Shape;354;p36"/>
          <p:cNvPicPr preferRelativeResize="0"/>
          <p:nvPr/>
        </p:nvPicPr>
        <p:blipFill rotWithShape="1">
          <a:blip r:embed="rId5">
            <a:alphaModFix/>
          </a:blip>
          <a:srcRect b="0" l="0" r="0" t="0"/>
          <a:stretch/>
        </p:blipFill>
        <p:spPr>
          <a:xfrm>
            <a:off x="3081138" y="666750"/>
            <a:ext cx="2809800" cy="3810000"/>
          </a:xfrm>
          <a:prstGeom prst="rect">
            <a:avLst/>
          </a:prstGeom>
          <a:noFill/>
          <a:ln>
            <a:noFill/>
          </a:ln>
        </p:spPr>
      </p:pic>
      <p:sp>
        <p:nvSpPr>
          <p:cNvPr id="355" name="Google Shape;355;p36"/>
          <p:cNvSpPr txBox="1"/>
          <p:nvPr/>
        </p:nvSpPr>
        <p:spPr>
          <a:xfrm>
            <a:off x="6204925" y="1975800"/>
            <a:ext cx="2643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Free Training for Leaders</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https://kidsministry.lifeway.com/training</a:t>
            </a:r>
            <a:endParaRPr b="0" i="0" sz="1400" u="none" cap="none" strike="noStrike">
              <a:solidFill>
                <a:srgbClr val="000000"/>
              </a:solidFill>
              <a:latin typeface="Arial"/>
              <a:ea typeface="Arial"/>
              <a:cs typeface="Arial"/>
              <a:sym typeface="Arial"/>
            </a:endParaRPr>
          </a:p>
        </p:txBody>
      </p:sp>
      <p:sp>
        <p:nvSpPr>
          <p:cNvPr id="356" name="Google Shape;356;p36"/>
          <p:cNvSpPr txBox="1"/>
          <p:nvPr/>
        </p:nvSpPr>
        <p:spPr>
          <a:xfrm>
            <a:off x="6250475" y="2908300"/>
            <a:ext cx="2643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KidsMinistry 101 Magazine</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https://kidsministry.lifeway.com/digital-magazine</a:t>
            </a:r>
            <a:endParaRPr b="0" i="0" sz="1400" u="none" cap="none" strike="noStrike">
              <a:solidFill>
                <a:srgbClr val="000000"/>
              </a:solidFill>
              <a:latin typeface="Arial"/>
              <a:ea typeface="Arial"/>
              <a:cs typeface="Arial"/>
              <a:sym typeface="Arial"/>
            </a:endParaRPr>
          </a:p>
        </p:txBody>
      </p:sp>
      <p:sp>
        <p:nvSpPr>
          <p:cNvPr id="357" name="Google Shape;357;p36"/>
          <p:cNvSpPr txBox="1"/>
          <p:nvPr/>
        </p:nvSpPr>
        <p:spPr>
          <a:xfrm>
            <a:off x="6250475" y="3798050"/>
            <a:ext cx="2643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Newsletter, Blog, Podcast, Videos, etc.</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https://kidsministry.lifeway.com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7"/>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t/>
            </a:r>
            <a:endParaRPr/>
          </a:p>
        </p:txBody>
      </p:sp>
      <p:sp>
        <p:nvSpPr>
          <p:cNvPr id="363" name="Google Shape;363;p37"/>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fontScale="92500"/>
          </a:bodyPr>
          <a:lstStyle/>
          <a:p>
            <a:pPr indent="0" lvl="0" marL="0" rtl="0" algn="ctr">
              <a:lnSpc>
                <a:spcPct val="100000"/>
              </a:lnSpc>
              <a:spcBef>
                <a:spcPts val="0"/>
              </a:spcBef>
              <a:spcAft>
                <a:spcPts val="0"/>
              </a:spcAft>
              <a:buSzPct val="108108"/>
              <a:buNone/>
            </a:pPr>
            <a:r>
              <a:rPr lang="en-US"/>
              <a:t>Free downloadable resources:</a:t>
            </a:r>
            <a:endParaRPr/>
          </a:p>
          <a:p>
            <a:pPr indent="0" lvl="0" marL="0" rtl="0" algn="ctr">
              <a:lnSpc>
                <a:spcPct val="100000"/>
              </a:lnSpc>
              <a:spcBef>
                <a:spcPts val="0"/>
              </a:spcBef>
              <a:spcAft>
                <a:spcPts val="0"/>
              </a:spcAft>
              <a:buSzPct val="108108"/>
              <a:buNone/>
            </a:pPr>
            <a:r>
              <a:rPr lang="en-US"/>
              <a:t>https://www.namb.net/evangelism/for-children</a:t>
            </a:r>
            <a:endParaRPr/>
          </a:p>
        </p:txBody>
      </p:sp>
      <p:pic>
        <p:nvPicPr>
          <p:cNvPr id="364" name="Google Shape;364;p37"/>
          <p:cNvPicPr preferRelativeResize="0"/>
          <p:nvPr/>
        </p:nvPicPr>
        <p:blipFill rotWithShape="1">
          <a:blip r:embed="rId3">
            <a:alphaModFix/>
          </a:blip>
          <a:srcRect b="0" l="0" r="0" t="0"/>
          <a:stretch/>
        </p:blipFill>
        <p:spPr>
          <a:xfrm>
            <a:off x="311700" y="392150"/>
            <a:ext cx="8520600" cy="2690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0"/>
          <p:cNvPicPr preferRelativeResize="0"/>
          <p:nvPr/>
        </p:nvPicPr>
        <p:blipFill rotWithShape="1">
          <a:blip r:embed="rId3">
            <a:alphaModFix/>
          </a:blip>
          <a:srcRect b="0" l="0" r="0" t="0"/>
          <a:stretch/>
        </p:blipFill>
        <p:spPr>
          <a:xfrm rot="10800000">
            <a:off x="-218301" y="-74949"/>
            <a:ext cx="9468426" cy="5095649"/>
          </a:xfrm>
          <a:prstGeom prst="rect">
            <a:avLst/>
          </a:prstGeom>
          <a:noFill/>
          <a:ln>
            <a:noFill/>
          </a:ln>
        </p:spPr>
      </p:pic>
      <p:sp>
        <p:nvSpPr>
          <p:cNvPr id="370" name="Google Shape;370;p40"/>
          <p:cNvSpPr txBox="1"/>
          <p:nvPr>
            <p:ph type="ctrTitle"/>
          </p:nvPr>
        </p:nvSpPr>
        <p:spPr>
          <a:xfrm>
            <a:off x="2824150" y="900450"/>
            <a:ext cx="3656400" cy="238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US" sz="6100"/>
              <a:t>Closing Thoughts</a:t>
            </a:r>
            <a:endParaRPr sz="6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1"/>
          <p:cNvSpPr txBox="1"/>
          <p:nvPr/>
        </p:nvSpPr>
        <p:spPr>
          <a:xfrm>
            <a:off x="16050" y="32125"/>
            <a:ext cx="9144000" cy="3736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Bibliography</a:t>
            </a:r>
            <a:endParaRPr b="1" i="0" sz="1900" u="none" cap="none" strike="noStrike">
              <a:solidFill>
                <a:srgbClr val="000000"/>
              </a:solidFill>
              <a:latin typeface="Arial"/>
              <a:ea typeface="Arial"/>
              <a:cs typeface="Arial"/>
              <a:sym typeface="Arial"/>
            </a:endParaRPr>
          </a:p>
          <a:p>
            <a:pPr indent="0" lvl="0" marL="0" marR="0" rtl="0" algn="l">
              <a:lnSpc>
                <a:spcPct val="137500"/>
              </a:lnSpc>
              <a:spcBef>
                <a:spcPts val="120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George Barna, “Mental Health and the Church” (breakout session, Hope for the Heart Conference, Plano, TX, June 22, 2024.</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50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Haywood, Janice (2007). </a:t>
            </a:r>
            <a:r>
              <a:rPr b="0" i="1" lang="en-US" sz="1900" u="none" cap="none" strike="noStrike">
                <a:solidFill>
                  <a:srgbClr val="000000"/>
                </a:solidFill>
                <a:latin typeface="Arial"/>
                <a:ea typeface="Arial"/>
                <a:cs typeface="Arial"/>
                <a:sym typeface="Arial"/>
              </a:rPr>
              <a:t>Enduring Connections: Creating a Preschool and Children’s Ministry.</a:t>
            </a:r>
            <a:r>
              <a:rPr b="0" i="0" lang="en-US" sz="1900" u="none" cap="none" strike="noStrike">
                <a:solidFill>
                  <a:srgbClr val="000000"/>
                </a:solidFill>
                <a:latin typeface="Arial"/>
                <a:ea typeface="Arial"/>
                <a:cs typeface="Arial"/>
                <a:sym typeface="Arial"/>
              </a:rPr>
              <a:t> Danvers, MA: Zondervan Publishing House.</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Kids Ministry 101: Practical Answers to Questions About Kids Ministry CD-ROM Item 32, </a:t>
            </a:r>
            <a:r>
              <a:rPr b="0" i="1" lang="en-US" sz="1900" u="none" cap="none" strike="noStrike">
                <a:solidFill>
                  <a:srgbClr val="000000"/>
                </a:solidFill>
                <a:latin typeface="Arial"/>
                <a:ea typeface="Arial"/>
                <a:cs typeface="Arial"/>
                <a:sym typeface="Arial"/>
              </a:rPr>
              <a:t>Characteristics of Preschoolers and Children </a:t>
            </a:r>
            <a:r>
              <a:rPr b="0" i="0" lang="en-US" sz="1900" u="none" cap="none" strike="noStrike">
                <a:solidFill>
                  <a:srgbClr val="000000"/>
                </a:solidFill>
                <a:latin typeface="Arial"/>
                <a:ea typeface="Arial"/>
                <a:cs typeface="Arial"/>
                <a:sym typeface="Arial"/>
              </a:rPr>
              <a:t>© 2009, LifeWay Press®.</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Parr, Steve and Tom Crites (2015). </a:t>
            </a:r>
            <a:r>
              <a:rPr b="0" i="1" lang="en-US" sz="1900" u="none" cap="none" strike="noStrike">
                <a:solidFill>
                  <a:srgbClr val="000000"/>
                </a:solidFill>
                <a:latin typeface="Arial"/>
                <a:ea typeface="Arial"/>
                <a:cs typeface="Arial"/>
                <a:sym typeface="Arial"/>
              </a:rPr>
              <a:t>Why They Stay: Helping Parents and Church Leaders Make Investments that Keep Children and Teens Connected to the Church for a Lifetime.</a:t>
            </a:r>
            <a:r>
              <a:rPr b="0" i="0" lang="en-US" sz="1900" u="none" cap="none" strike="noStrike">
                <a:solidFill>
                  <a:srgbClr val="000000"/>
                </a:solidFill>
                <a:latin typeface="Arial"/>
                <a:ea typeface="Arial"/>
                <a:cs typeface="Arial"/>
                <a:sym typeface="Arial"/>
              </a:rPr>
              <a:t> Bloomington, IN: WestBow Press.</a:t>
            </a:r>
            <a:endParaRPr b="0" i="0" sz="19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Wholly Kids: </a:t>
            </a:r>
            <a:r>
              <a:rPr b="0" i="1" lang="en-US" sz="1900" u="none" cap="none" strike="noStrike">
                <a:solidFill>
                  <a:srgbClr val="000000"/>
                </a:solidFill>
                <a:latin typeface="Arial"/>
                <a:ea typeface="Arial"/>
                <a:cs typeface="Arial"/>
                <a:sym typeface="Arial"/>
              </a:rPr>
              <a:t>Guiding Kids to Life in Christ</a:t>
            </a:r>
            <a:r>
              <a:rPr b="0" i="0" lang="en-US" sz="1900" u="none" cap="none" strike="noStrike">
                <a:solidFill>
                  <a:srgbClr val="000000"/>
                </a:solidFill>
                <a:latin typeface="Arial"/>
                <a:ea typeface="Arial"/>
                <a:cs typeface="Arial"/>
                <a:sym typeface="Arial"/>
              </a:rPr>
              <a:t> (2015). Nashville, TN: Lifeway Press. </a:t>
            </a:r>
            <a:endParaRPr b="0" i="0" sz="19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ctrTitle"/>
          </p:nvPr>
        </p:nvSpPr>
        <p:spPr>
          <a:xfrm>
            <a:off x="254375" y="212400"/>
            <a:ext cx="3969300" cy="4603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a:solidFill>
                  <a:srgbClr val="000000"/>
                </a:solidFill>
                <a:latin typeface="Amatic SC"/>
                <a:ea typeface="Amatic SC"/>
                <a:cs typeface="Amatic SC"/>
                <a:sym typeface="Amatic SC"/>
              </a:rPr>
              <a:t>FORMACIÓN DE LA FE EN LOS NIÑOS</a:t>
            </a:r>
            <a:endParaRPr>
              <a:latin typeface="Amatic SC"/>
              <a:ea typeface="Amatic SC"/>
              <a:cs typeface="Amatic SC"/>
              <a:sym typeface="Amatic SC"/>
            </a:endParaRPr>
          </a:p>
        </p:txBody>
      </p:sp>
      <p:pic>
        <p:nvPicPr>
          <p:cNvPr id="83" name="Google Shape;83;p4"/>
          <p:cNvPicPr preferRelativeResize="0"/>
          <p:nvPr/>
        </p:nvPicPr>
        <p:blipFill rotWithShape="1">
          <a:blip r:embed="rId3">
            <a:alphaModFix/>
          </a:blip>
          <a:srcRect b="0" l="0" r="0" t="0"/>
          <a:stretch/>
        </p:blipFill>
        <p:spPr>
          <a:xfrm>
            <a:off x="4572000" y="212400"/>
            <a:ext cx="4145126" cy="460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0" name="Google Shape;90;p5"/>
          <p:cNvSpPr txBox="1"/>
          <p:nvPr/>
        </p:nvSpPr>
        <p:spPr>
          <a:xfrm>
            <a:off x="166538" y="1657350"/>
            <a:ext cx="8663100" cy="914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900"/>
              <a:buFont typeface="Arial"/>
              <a:buNone/>
            </a:pPr>
            <a:r>
              <a:rPr b="0" i="0" lang="en-US" sz="2900" u="none" cap="none" strike="noStrike">
                <a:solidFill>
                  <a:srgbClr val="000000"/>
                </a:solidFill>
                <a:latin typeface="Arial"/>
                <a:ea typeface="Arial"/>
                <a:cs typeface="Arial"/>
                <a:sym typeface="Arial"/>
              </a:rPr>
              <a:t>Sin hablar entre ustedes, organícense en fila según el orden de la edad en la que oraron para recibir a Cristo como su Señor y Salvador. </a:t>
            </a:r>
            <a:endParaRPr b="0" i="0" sz="29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b="0" l="0" r="0" t="0"/>
          <a:stretch/>
        </p:blipFill>
        <p:spPr>
          <a:xfrm>
            <a:off x="0" y="1771650"/>
            <a:ext cx="3206063" cy="3371850"/>
          </a:xfrm>
          <a:prstGeom prst="rect">
            <a:avLst/>
          </a:prstGeom>
          <a:noFill/>
          <a:ln>
            <a:noFill/>
          </a:ln>
        </p:spPr>
      </p:pic>
      <p:sp>
        <p:nvSpPr>
          <p:cNvPr id="96" name="Google Shape;96;p6"/>
          <p:cNvSpPr txBox="1"/>
          <p:nvPr/>
        </p:nvSpPr>
        <p:spPr>
          <a:xfrm>
            <a:off x="0" y="174375"/>
            <a:ext cx="9144000" cy="1220700"/>
          </a:xfrm>
          <a:prstGeom prst="rect">
            <a:avLst/>
          </a:prstGeom>
          <a:noFill/>
          <a:ln>
            <a:noFill/>
          </a:ln>
        </p:spPr>
        <p:txBody>
          <a:bodyPr anchorCtr="0" anchor="t" bIns="68575" lIns="68575" spcFirstLastPara="1" rIns="68575" wrap="square" tIns="68575">
            <a:no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Más del 50% de las personas que creen en Cristo lo harán antes de los 13 años. </a:t>
            </a:r>
            <a:endParaRPr b="0" i="0" sz="3000" u="none" cap="none" strike="noStrike">
              <a:solidFill>
                <a:srgbClr val="000000"/>
              </a:solidFill>
              <a:latin typeface="Arial"/>
              <a:ea typeface="Arial"/>
              <a:cs typeface="Arial"/>
              <a:sym typeface="Arial"/>
            </a:endParaRPr>
          </a:p>
        </p:txBody>
      </p:sp>
      <p:sp>
        <p:nvSpPr>
          <p:cNvPr id="97" name="Google Shape;97;p6"/>
          <p:cNvSpPr txBox="1"/>
          <p:nvPr/>
        </p:nvSpPr>
        <p:spPr>
          <a:xfrm>
            <a:off x="3206075" y="1453688"/>
            <a:ext cx="5866800" cy="1804500"/>
          </a:xfrm>
          <a:prstGeom prst="rect">
            <a:avLst/>
          </a:prstGeom>
          <a:noFill/>
          <a:ln>
            <a:noFill/>
          </a:ln>
        </p:spPr>
        <p:txBody>
          <a:bodyPr anchorCtr="0" anchor="t" bIns="68575" lIns="68575" spcFirstLastPara="1" rIns="68575" wrap="square" tIns="68575">
            <a:noAutofit/>
          </a:bodyPr>
          <a:lstStyle/>
          <a:p>
            <a:pPr indent="-419100" lvl="0" marL="457200" marR="0" rtl="0" algn="l">
              <a:lnSpc>
                <a:spcPct val="115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La probabilidad de que una persona acepte a Cristo en la edad adulta es del 6%.</a:t>
            </a:r>
            <a:endParaRPr b="0" i="0" sz="3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3300"/>
              <a:buFont typeface="Arial"/>
              <a:buNone/>
            </a:pPr>
            <a:r>
              <a:t/>
            </a:r>
            <a:endParaRPr b="0" i="0" sz="33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chemeClr val="lt1"/>
              </a:solidFill>
              <a:latin typeface="Arial"/>
              <a:ea typeface="Arial"/>
              <a:cs typeface="Arial"/>
              <a:sym typeface="Arial"/>
            </a:endParaRPr>
          </a:p>
        </p:txBody>
      </p:sp>
      <p:sp>
        <p:nvSpPr>
          <p:cNvPr id="98" name="Google Shape;98;p6"/>
          <p:cNvSpPr txBox="1"/>
          <p:nvPr/>
        </p:nvSpPr>
        <p:spPr>
          <a:xfrm>
            <a:off x="3170525" y="3316800"/>
            <a:ext cx="5937900" cy="1220700"/>
          </a:xfrm>
          <a:prstGeom prst="rect">
            <a:avLst/>
          </a:prstGeom>
          <a:noFill/>
          <a:ln>
            <a:noFill/>
          </a:ln>
        </p:spPr>
        <p:txBody>
          <a:bodyPr anchorCtr="0" anchor="t" bIns="68575" lIns="68575" spcFirstLastPara="1" rIns="68575" wrap="square" tIns="68575">
            <a:no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El papel del ministerio infantil es imperativo durante los años de formación de la vida.</a:t>
            </a:r>
            <a:endParaRPr b="0" i="0" sz="3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7"/>
          <p:cNvPicPr preferRelativeResize="0"/>
          <p:nvPr/>
        </p:nvPicPr>
        <p:blipFill rotWithShape="1">
          <a:blip r:embed="rId3">
            <a:alphaModFix/>
          </a:blip>
          <a:srcRect b="0" l="0" r="0" t="0"/>
          <a:stretch/>
        </p:blipFill>
        <p:spPr>
          <a:xfrm>
            <a:off x="307625" y="354500"/>
            <a:ext cx="4564499" cy="4396153"/>
          </a:xfrm>
          <a:prstGeom prst="rect">
            <a:avLst/>
          </a:prstGeom>
          <a:noFill/>
          <a:ln>
            <a:noFill/>
          </a:ln>
        </p:spPr>
      </p:pic>
      <p:sp>
        <p:nvSpPr>
          <p:cNvPr id="104" name="Google Shape;104;p7"/>
          <p:cNvSpPr txBox="1"/>
          <p:nvPr>
            <p:ph type="ctrTitle"/>
          </p:nvPr>
        </p:nvSpPr>
        <p:spPr>
          <a:xfrm>
            <a:off x="4572000" y="0"/>
            <a:ext cx="4564500" cy="5143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a:solidFill>
                  <a:srgbClr val="000000"/>
                </a:solidFill>
                <a:latin typeface="Amatic SC"/>
                <a:ea typeface="Amatic SC"/>
                <a:cs typeface="Amatic SC"/>
                <a:sym typeface="Amatic SC"/>
              </a:rPr>
              <a:t>CONSIDERA UNA PLANTA: </a:t>
            </a:r>
            <a:br>
              <a:rPr b="0" i="0" lang="en-US">
                <a:solidFill>
                  <a:srgbClr val="000000"/>
                </a:solidFill>
                <a:latin typeface="Amatic SC"/>
                <a:ea typeface="Amatic SC"/>
                <a:cs typeface="Amatic SC"/>
                <a:sym typeface="Amatic SC"/>
              </a:rPr>
            </a:br>
            <a:r>
              <a:rPr b="0" i="0" lang="en-US">
                <a:solidFill>
                  <a:srgbClr val="000000"/>
                </a:solidFill>
                <a:latin typeface="Amatic SC"/>
                <a:ea typeface="Amatic SC"/>
                <a:cs typeface="Amatic SC"/>
                <a:sym typeface="Amatic SC"/>
              </a:rPr>
              <a:t>LLEVA TIEMPO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ctrTitle"/>
          </p:nvPr>
        </p:nvSpPr>
        <p:spPr>
          <a:xfrm>
            <a:off x="1841825" y="68225"/>
            <a:ext cx="7224900" cy="1828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sz="6000">
                <a:solidFill>
                  <a:srgbClr val="000000"/>
                </a:solidFill>
                <a:latin typeface="Amatic SC"/>
                <a:ea typeface="Amatic SC"/>
                <a:cs typeface="Amatic SC"/>
                <a:sym typeface="Amatic SC"/>
              </a:rPr>
              <a:t>ADMITE QUE ERES PECADOR </a:t>
            </a:r>
            <a:endParaRPr sz="6000">
              <a:latin typeface="Amatic SC"/>
              <a:ea typeface="Amatic SC"/>
              <a:cs typeface="Amatic SC"/>
              <a:sym typeface="Amatic SC"/>
            </a:endParaRPr>
          </a:p>
        </p:txBody>
      </p:sp>
      <p:pic>
        <p:nvPicPr>
          <p:cNvPr id="110" name="Google Shape;110;p8"/>
          <p:cNvPicPr preferRelativeResize="0"/>
          <p:nvPr/>
        </p:nvPicPr>
        <p:blipFill rotWithShape="1">
          <a:blip r:embed="rId3">
            <a:alphaModFix/>
          </a:blip>
          <a:srcRect b="0" l="0" r="0" t="0"/>
          <a:stretch/>
        </p:blipFill>
        <p:spPr>
          <a:xfrm>
            <a:off x="389500" y="136425"/>
            <a:ext cx="1452325" cy="1473475"/>
          </a:xfrm>
          <a:prstGeom prst="rect">
            <a:avLst/>
          </a:prstGeom>
          <a:noFill/>
          <a:ln>
            <a:noFill/>
          </a:ln>
        </p:spPr>
      </p:pic>
      <p:pic>
        <p:nvPicPr>
          <p:cNvPr id="111" name="Google Shape;111;p8"/>
          <p:cNvPicPr preferRelativeResize="0"/>
          <p:nvPr/>
        </p:nvPicPr>
        <p:blipFill rotWithShape="1">
          <a:blip r:embed="rId4">
            <a:alphaModFix/>
          </a:blip>
          <a:srcRect b="0" l="0" r="0" t="0"/>
          <a:stretch/>
        </p:blipFill>
        <p:spPr>
          <a:xfrm>
            <a:off x="154700" y="1692925"/>
            <a:ext cx="1921924" cy="1609900"/>
          </a:xfrm>
          <a:prstGeom prst="rect">
            <a:avLst/>
          </a:prstGeom>
          <a:noFill/>
          <a:ln>
            <a:noFill/>
          </a:ln>
        </p:spPr>
      </p:pic>
      <p:pic>
        <p:nvPicPr>
          <p:cNvPr id="112" name="Google Shape;112;p8"/>
          <p:cNvPicPr preferRelativeResize="0"/>
          <p:nvPr/>
        </p:nvPicPr>
        <p:blipFill rotWithShape="1">
          <a:blip r:embed="rId5">
            <a:alphaModFix/>
          </a:blip>
          <a:srcRect b="0" l="0" r="0" t="0"/>
          <a:stretch/>
        </p:blipFill>
        <p:spPr>
          <a:xfrm>
            <a:off x="231925" y="3385850"/>
            <a:ext cx="1844700" cy="1757650"/>
          </a:xfrm>
          <a:prstGeom prst="rect">
            <a:avLst/>
          </a:prstGeom>
          <a:noFill/>
          <a:ln>
            <a:noFill/>
          </a:ln>
        </p:spPr>
      </p:pic>
      <p:sp>
        <p:nvSpPr>
          <p:cNvPr id="113" name="Google Shape;113;p8"/>
          <p:cNvSpPr txBox="1"/>
          <p:nvPr>
            <p:ph type="ctrTitle"/>
          </p:nvPr>
        </p:nvSpPr>
        <p:spPr>
          <a:xfrm>
            <a:off x="1919100" y="1474625"/>
            <a:ext cx="7224900" cy="1828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sz="6000">
                <a:solidFill>
                  <a:srgbClr val="000000"/>
                </a:solidFill>
                <a:latin typeface="Amatic SC"/>
                <a:ea typeface="Amatic SC"/>
                <a:cs typeface="Amatic SC"/>
                <a:sym typeface="Amatic SC"/>
              </a:rPr>
              <a:t>CREE QUE JESÚS ES EL HIJO DE DIOS </a:t>
            </a:r>
            <a:endParaRPr sz="6000">
              <a:latin typeface="Amatic SC"/>
              <a:ea typeface="Amatic SC"/>
              <a:cs typeface="Amatic SC"/>
              <a:sym typeface="Amatic SC"/>
            </a:endParaRPr>
          </a:p>
        </p:txBody>
      </p:sp>
      <p:sp>
        <p:nvSpPr>
          <p:cNvPr id="114" name="Google Shape;114;p8"/>
          <p:cNvSpPr txBox="1"/>
          <p:nvPr>
            <p:ph type="ctrTitle"/>
          </p:nvPr>
        </p:nvSpPr>
        <p:spPr>
          <a:xfrm>
            <a:off x="2076625" y="3385850"/>
            <a:ext cx="7224900" cy="182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000"/>
              <a:buNone/>
            </a:pPr>
            <a:r>
              <a:rPr b="0" i="0" lang="en-US" sz="6000">
                <a:solidFill>
                  <a:srgbClr val="000000"/>
                </a:solidFill>
                <a:latin typeface="Amatic SC"/>
                <a:ea typeface="Amatic SC"/>
                <a:cs typeface="Amatic SC"/>
                <a:sym typeface="Amatic SC"/>
              </a:rPr>
              <a:t>CONFIESA A JESÚS COMO TU SEÑOR Y SALVADOR </a:t>
            </a:r>
            <a:endParaRPr sz="6000">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type="ctrTitle"/>
          </p:nvPr>
        </p:nvSpPr>
        <p:spPr>
          <a:xfrm>
            <a:off x="2404785" y="9427"/>
            <a:ext cx="6779100" cy="1142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sz="6000">
                <a:solidFill>
                  <a:srgbClr val="000000"/>
                </a:solidFill>
                <a:latin typeface="Amatic SC"/>
                <a:ea typeface="Amatic SC"/>
                <a:cs typeface="Amatic SC"/>
                <a:sym typeface="Amatic SC"/>
              </a:rPr>
              <a:t>DECIDE</a:t>
            </a:r>
            <a:endParaRPr sz="6000">
              <a:latin typeface="Amatic SC"/>
              <a:ea typeface="Amatic SC"/>
              <a:cs typeface="Amatic SC"/>
              <a:sym typeface="Amatic SC"/>
            </a:endParaRPr>
          </a:p>
        </p:txBody>
      </p:sp>
      <p:sp>
        <p:nvSpPr>
          <p:cNvPr id="120" name="Google Shape;120;p9"/>
          <p:cNvSpPr txBox="1"/>
          <p:nvPr>
            <p:ph type="ctrTitle"/>
          </p:nvPr>
        </p:nvSpPr>
        <p:spPr>
          <a:xfrm>
            <a:off x="2348700" y="1132850"/>
            <a:ext cx="6856800" cy="1142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sz="6000">
                <a:solidFill>
                  <a:srgbClr val="000000"/>
                </a:solidFill>
                <a:latin typeface="Amatic SC"/>
                <a:ea typeface="Amatic SC"/>
                <a:cs typeface="Amatic SC"/>
                <a:sym typeface="Amatic SC"/>
              </a:rPr>
              <a:t>CADA DÍA</a:t>
            </a:r>
            <a:endParaRPr sz="6000">
              <a:latin typeface="Amatic SC"/>
              <a:ea typeface="Amatic SC"/>
              <a:cs typeface="Amatic SC"/>
              <a:sym typeface="Amatic SC"/>
            </a:endParaRPr>
          </a:p>
        </p:txBody>
      </p:sp>
      <p:sp>
        <p:nvSpPr>
          <p:cNvPr id="121" name="Google Shape;121;p9"/>
          <p:cNvSpPr txBox="1"/>
          <p:nvPr>
            <p:ph type="ctrTitle"/>
          </p:nvPr>
        </p:nvSpPr>
        <p:spPr>
          <a:xfrm>
            <a:off x="2447456" y="3528675"/>
            <a:ext cx="7014300" cy="1306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8000"/>
              <a:buNone/>
            </a:pPr>
            <a:r>
              <a:rPr b="0" i="0" lang="en-US" sz="6000">
                <a:solidFill>
                  <a:srgbClr val="000000"/>
                </a:solidFill>
                <a:latin typeface="Amatic SC"/>
                <a:ea typeface="Amatic SC"/>
                <a:cs typeface="Amatic SC"/>
                <a:sym typeface="Amatic SC"/>
              </a:rPr>
              <a:t>A DIOS </a:t>
            </a:r>
            <a:endParaRPr sz="6000">
              <a:latin typeface="Amatic SC"/>
              <a:ea typeface="Amatic SC"/>
              <a:cs typeface="Amatic SC"/>
              <a:sym typeface="Amatic SC"/>
            </a:endParaRPr>
          </a:p>
        </p:txBody>
      </p:sp>
      <p:sp>
        <p:nvSpPr>
          <p:cNvPr id="122" name="Google Shape;122;p9"/>
          <p:cNvSpPr txBox="1"/>
          <p:nvPr>
            <p:ph type="ctrTitle"/>
          </p:nvPr>
        </p:nvSpPr>
        <p:spPr>
          <a:xfrm>
            <a:off x="2447456" y="2446725"/>
            <a:ext cx="6856800" cy="9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i="0" lang="en-US" sz="6000">
                <a:solidFill>
                  <a:srgbClr val="000000"/>
                </a:solidFill>
                <a:latin typeface="Amatic SC"/>
                <a:ea typeface="Amatic SC"/>
                <a:cs typeface="Amatic SC"/>
                <a:sym typeface="Amatic SC"/>
              </a:rPr>
              <a:t>SEGUIR</a:t>
            </a:r>
            <a:endParaRPr sz="6000">
              <a:latin typeface="Amatic SC"/>
              <a:ea typeface="Amatic SC"/>
              <a:cs typeface="Amatic SC"/>
              <a:sym typeface="Amatic SC"/>
            </a:endParaRPr>
          </a:p>
        </p:txBody>
      </p:sp>
      <p:pic>
        <p:nvPicPr>
          <p:cNvPr id="123" name="Google Shape;123;p9"/>
          <p:cNvPicPr preferRelativeResize="0"/>
          <p:nvPr/>
        </p:nvPicPr>
        <p:blipFill rotWithShape="1">
          <a:blip r:embed="rId3">
            <a:alphaModFix/>
          </a:blip>
          <a:srcRect b="0" l="0" r="0" t="0"/>
          <a:stretch/>
        </p:blipFill>
        <p:spPr>
          <a:xfrm>
            <a:off x="226075" y="164000"/>
            <a:ext cx="1921925" cy="1516675"/>
          </a:xfrm>
          <a:prstGeom prst="rect">
            <a:avLst/>
          </a:prstGeom>
          <a:noFill/>
          <a:ln>
            <a:noFill/>
          </a:ln>
        </p:spPr>
      </p:pic>
      <p:pic>
        <p:nvPicPr>
          <p:cNvPr id="124" name="Google Shape;124;p9"/>
          <p:cNvPicPr preferRelativeResize="0"/>
          <p:nvPr/>
        </p:nvPicPr>
        <p:blipFill rotWithShape="1">
          <a:blip r:embed="rId4">
            <a:alphaModFix/>
          </a:blip>
          <a:srcRect b="0" l="0" r="0" t="0"/>
          <a:stretch/>
        </p:blipFill>
        <p:spPr>
          <a:xfrm rot="-2">
            <a:off x="1603550" y="1142701"/>
            <a:ext cx="2061300" cy="1952074"/>
          </a:xfrm>
          <a:prstGeom prst="rect">
            <a:avLst/>
          </a:prstGeom>
          <a:noFill/>
          <a:ln>
            <a:noFill/>
          </a:ln>
        </p:spPr>
      </p:pic>
      <p:pic>
        <p:nvPicPr>
          <p:cNvPr id="125" name="Google Shape;125;p9"/>
          <p:cNvPicPr preferRelativeResize="0"/>
          <p:nvPr/>
        </p:nvPicPr>
        <p:blipFill rotWithShape="1">
          <a:blip r:embed="rId5">
            <a:alphaModFix/>
          </a:blip>
          <a:srcRect b="0" l="0" r="0" t="0"/>
          <a:stretch/>
        </p:blipFill>
        <p:spPr>
          <a:xfrm>
            <a:off x="1711100" y="3255975"/>
            <a:ext cx="1706798" cy="1887524"/>
          </a:xfrm>
          <a:prstGeom prst="rect">
            <a:avLst/>
          </a:prstGeom>
          <a:noFill/>
          <a:ln>
            <a:noFill/>
          </a:ln>
        </p:spPr>
      </p:pic>
      <p:pic>
        <p:nvPicPr>
          <p:cNvPr id="126" name="Google Shape;126;p9"/>
          <p:cNvPicPr preferRelativeResize="0"/>
          <p:nvPr/>
        </p:nvPicPr>
        <p:blipFill rotWithShape="1">
          <a:blip r:embed="rId6">
            <a:alphaModFix/>
          </a:blip>
          <a:srcRect b="0" l="0" r="0" t="0"/>
          <a:stretch/>
        </p:blipFill>
        <p:spPr>
          <a:xfrm>
            <a:off x="246850" y="2130500"/>
            <a:ext cx="1921925" cy="1706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